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71" r:id="rId6"/>
    <p:sldId id="279" r:id="rId7"/>
    <p:sldId id="278" r:id="rId8"/>
    <p:sldId id="274" r:id="rId9"/>
    <p:sldId id="284" r:id="rId10"/>
    <p:sldId id="287" r:id="rId11"/>
    <p:sldId id="290" r:id="rId12"/>
    <p:sldId id="285" r:id="rId13"/>
    <p:sldId id="292" r:id="rId14"/>
    <p:sldId id="293" r:id="rId15"/>
    <p:sldId id="294" r:id="rId16"/>
    <p:sldId id="304" r:id="rId17"/>
    <p:sldId id="305" r:id="rId18"/>
    <p:sldId id="306" r:id="rId19"/>
    <p:sldId id="295" r:id="rId20"/>
    <p:sldId id="297" r:id="rId21"/>
    <p:sldId id="301" r:id="rId22"/>
    <p:sldId id="300" r:id="rId23"/>
    <p:sldId id="298" r:id="rId24"/>
    <p:sldId id="302" r:id="rId25"/>
    <p:sldId id="303" r:id="rId26"/>
    <p:sldId id="296" r:id="rId27"/>
    <p:sldId id="270" r:id="rId28"/>
    <p:sldId id="276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14064-E4E6-4498-ABA3-7DEBD5811F08}" v="99" dt="2025-09-02T20:02:45.645"/>
    <p1510:client id="{F1EE6285-DF34-4597-8B98-2756AFCCB5B2}" v="22" dt="2025-09-02T19:32:41.0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3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nty, Cameron R (KYTC)" userId="8ee63782-e5ca-42ca-8c9e-14655d1036ae" providerId="ADAL" clId="{3A214064-E4E6-4498-ABA3-7DEBD5811F08}"/>
    <pc:docChg chg="undo custSel modSld">
      <pc:chgData name="Brunty, Cameron R (KYTC)" userId="8ee63782-e5ca-42ca-8c9e-14655d1036ae" providerId="ADAL" clId="{3A214064-E4E6-4498-ABA3-7DEBD5811F08}" dt="2025-09-02T20:02:45.645" v="98"/>
      <pc:docMkLst>
        <pc:docMk/>
      </pc:docMkLst>
      <pc:sldChg chg="modAnim">
        <pc:chgData name="Brunty, Cameron R (KYTC)" userId="8ee63782-e5ca-42ca-8c9e-14655d1036ae" providerId="ADAL" clId="{3A214064-E4E6-4498-ABA3-7DEBD5811F08}" dt="2025-09-02T19:59:48.142" v="87"/>
        <pc:sldMkLst>
          <pc:docMk/>
          <pc:sldMk cId="4240271041" sldId="270"/>
        </pc:sldMkLst>
      </pc:sldChg>
      <pc:sldChg chg="modAnim">
        <pc:chgData name="Brunty, Cameron R (KYTC)" userId="8ee63782-e5ca-42ca-8c9e-14655d1036ae" providerId="ADAL" clId="{3A214064-E4E6-4498-ABA3-7DEBD5811F08}" dt="2025-09-02T19:50:11.025" v="14"/>
        <pc:sldMkLst>
          <pc:docMk/>
          <pc:sldMk cId="3106658352" sldId="271"/>
        </pc:sldMkLst>
      </pc:sldChg>
      <pc:sldChg chg="modAnim">
        <pc:chgData name="Brunty, Cameron R (KYTC)" userId="8ee63782-e5ca-42ca-8c9e-14655d1036ae" providerId="ADAL" clId="{3A214064-E4E6-4498-ABA3-7DEBD5811F08}" dt="2025-09-02T19:51:14.541" v="18"/>
        <pc:sldMkLst>
          <pc:docMk/>
          <pc:sldMk cId="1498099944" sldId="274"/>
        </pc:sldMkLst>
      </pc:sldChg>
      <pc:sldChg chg="modAnim">
        <pc:chgData name="Brunty, Cameron R (KYTC)" userId="8ee63782-e5ca-42ca-8c9e-14655d1036ae" providerId="ADAL" clId="{3A214064-E4E6-4498-ABA3-7DEBD5811F08}" dt="2025-09-02T19:59:42.341" v="85"/>
        <pc:sldMkLst>
          <pc:docMk/>
          <pc:sldMk cId="937322528" sldId="276"/>
        </pc:sldMkLst>
      </pc:sldChg>
      <pc:sldChg chg="modAnim">
        <pc:chgData name="Brunty, Cameron R (KYTC)" userId="8ee63782-e5ca-42ca-8c9e-14655d1036ae" providerId="ADAL" clId="{3A214064-E4E6-4498-ABA3-7DEBD5811F08}" dt="2025-09-02T19:50:48.516" v="16"/>
        <pc:sldMkLst>
          <pc:docMk/>
          <pc:sldMk cId="2201847251" sldId="278"/>
        </pc:sldMkLst>
      </pc:sldChg>
      <pc:sldChg chg="modAnim">
        <pc:chgData name="Brunty, Cameron R (KYTC)" userId="8ee63782-e5ca-42ca-8c9e-14655d1036ae" providerId="ADAL" clId="{3A214064-E4E6-4498-ABA3-7DEBD5811F08}" dt="2025-09-02T19:50:42.200" v="15"/>
        <pc:sldMkLst>
          <pc:docMk/>
          <pc:sldMk cId="3886854106" sldId="279"/>
        </pc:sldMkLst>
      </pc:sldChg>
      <pc:sldChg chg="modSp mod modAnim">
        <pc:chgData name="Brunty, Cameron R (KYTC)" userId="8ee63782-e5ca-42ca-8c9e-14655d1036ae" providerId="ADAL" clId="{3A214064-E4E6-4498-ABA3-7DEBD5811F08}" dt="2025-09-02T19:52:13.268" v="33"/>
        <pc:sldMkLst>
          <pc:docMk/>
          <pc:sldMk cId="1646447242" sldId="287"/>
        </pc:sldMkLst>
        <pc:spChg chg="mod">
          <ac:chgData name="Brunty, Cameron R (KYTC)" userId="8ee63782-e5ca-42ca-8c9e-14655d1036ae" providerId="ADAL" clId="{3A214064-E4E6-4498-ABA3-7DEBD5811F08}" dt="2025-09-02T19:52:06.941" v="31" actId="1076"/>
          <ac:spMkLst>
            <pc:docMk/>
            <pc:sldMk cId="1646447242" sldId="287"/>
            <ac:spMk id="9" creationId="{C86F7EFF-42EB-B48B-B1D0-4CB800DE2F9F}"/>
          </ac:spMkLst>
        </pc:spChg>
      </pc:sldChg>
      <pc:sldChg chg="modAnim">
        <pc:chgData name="Brunty, Cameron R (KYTC)" userId="8ee63782-e5ca-42ca-8c9e-14655d1036ae" providerId="ADAL" clId="{3A214064-E4E6-4498-ABA3-7DEBD5811F08}" dt="2025-09-02T19:52:25.894" v="35"/>
        <pc:sldMkLst>
          <pc:docMk/>
          <pc:sldMk cId="2889291557" sldId="290"/>
        </pc:sldMkLst>
      </pc:sldChg>
      <pc:sldChg chg="modAnim">
        <pc:chgData name="Brunty, Cameron R (KYTC)" userId="8ee63782-e5ca-42ca-8c9e-14655d1036ae" providerId="ADAL" clId="{3A214064-E4E6-4498-ABA3-7DEBD5811F08}" dt="2025-09-02T19:53:00.395" v="43"/>
        <pc:sldMkLst>
          <pc:docMk/>
          <pc:sldMk cId="2125216094" sldId="292"/>
        </pc:sldMkLst>
      </pc:sldChg>
      <pc:sldChg chg="modAnim">
        <pc:chgData name="Brunty, Cameron R (KYTC)" userId="8ee63782-e5ca-42ca-8c9e-14655d1036ae" providerId="ADAL" clId="{3A214064-E4E6-4498-ABA3-7DEBD5811F08}" dt="2025-09-02T20:00:37.871" v="89"/>
        <pc:sldMkLst>
          <pc:docMk/>
          <pc:sldMk cId="3231791770" sldId="294"/>
        </pc:sldMkLst>
      </pc:sldChg>
      <pc:sldChg chg="modAnim">
        <pc:chgData name="Brunty, Cameron R (KYTC)" userId="8ee63782-e5ca-42ca-8c9e-14655d1036ae" providerId="ADAL" clId="{3A214064-E4E6-4498-ABA3-7DEBD5811F08}" dt="2025-09-02T19:57:49.677" v="69"/>
        <pc:sldMkLst>
          <pc:docMk/>
          <pc:sldMk cId="1959213341" sldId="295"/>
        </pc:sldMkLst>
      </pc:sldChg>
      <pc:sldChg chg="modAnim">
        <pc:chgData name="Brunty, Cameron R (KYTC)" userId="8ee63782-e5ca-42ca-8c9e-14655d1036ae" providerId="ADAL" clId="{3A214064-E4E6-4498-ABA3-7DEBD5811F08}" dt="2025-09-02T19:57:43.391" v="68"/>
        <pc:sldMkLst>
          <pc:docMk/>
          <pc:sldMk cId="893327244" sldId="296"/>
        </pc:sldMkLst>
      </pc:sldChg>
      <pc:sldChg chg="modAnim">
        <pc:chgData name="Brunty, Cameron R (KYTC)" userId="8ee63782-e5ca-42ca-8c9e-14655d1036ae" providerId="ADAL" clId="{3A214064-E4E6-4498-ABA3-7DEBD5811F08}" dt="2025-09-02T19:54:36.060" v="52"/>
        <pc:sldMkLst>
          <pc:docMk/>
          <pc:sldMk cId="812746711" sldId="297"/>
        </pc:sldMkLst>
      </pc:sldChg>
      <pc:sldChg chg="modAnim">
        <pc:chgData name="Brunty, Cameron R (KYTC)" userId="8ee63782-e5ca-42ca-8c9e-14655d1036ae" providerId="ADAL" clId="{3A214064-E4E6-4498-ABA3-7DEBD5811F08}" dt="2025-09-02T19:55:28.078" v="59"/>
        <pc:sldMkLst>
          <pc:docMk/>
          <pc:sldMk cId="408748113" sldId="298"/>
        </pc:sldMkLst>
      </pc:sldChg>
      <pc:sldChg chg="modAnim">
        <pc:chgData name="Brunty, Cameron R (KYTC)" userId="8ee63782-e5ca-42ca-8c9e-14655d1036ae" providerId="ADAL" clId="{3A214064-E4E6-4498-ABA3-7DEBD5811F08}" dt="2025-09-02T19:55:08.744" v="57"/>
        <pc:sldMkLst>
          <pc:docMk/>
          <pc:sldMk cId="18408105" sldId="300"/>
        </pc:sldMkLst>
      </pc:sldChg>
      <pc:sldChg chg="modTransition modAnim">
        <pc:chgData name="Brunty, Cameron R (KYTC)" userId="8ee63782-e5ca-42ca-8c9e-14655d1036ae" providerId="ADAL" clId="{3A214064-E4E6-4498-ABA3-7DEBD5811F08}" dt="2025-09-02T20:02:07.596" v="92"/>
        <pc:sldMkLst>
          <pc:docMk/>
          <pc:sldMk cId="1329507639" sldId="301"/>
        </pc:sldMkLst>
      </pc:sldChg>
      <pc:sldChg chg="modAnim">
        <pc:chgData name="Brunty, Cameron R (KYTC)" userId="8ee63782-e5ca-42ca-8c9e-14655d1036ae" providerId="ADAL" clId="{3A214064-E4E6-4498-ABA3-7DEBD5811F08}" dt="2025-09-02T19:55:35.778" v="61"/>
        <pc:sldMkLst>
          <pc:docMk/>
          <pc:sldMk cId="915089329" sldId="302"/>
        </pc:sldMkLst>
      </pc:sldChg>
      <pc:sldChg chg="modAnim">
        <pc:chgData name="Brunty, Cameron R (KYTC)" userId="8ee63782-e5ca-42ca-8c9e-14655d1036ae" providerId="ADAL" clId="{3A214064-E4E6-4498-ABA3-7DEBD5811F08}" dt="2025-09-02T19:55:44.712" v="63"/>
        <pc:sldMkLst>
          <pc:docMk/>
          <pc:sldMk cId="2352047603" sldId="303"/>
        </pc:sldMkLst>
      </pc:sldChg>
      <pc:sldChg chg="modTransition modAnim">
        <pc:chgData name="Brunty, Cameron R (KYTC)" userId="8ee63782-e5ca-42ca-8c9e-14655d1036ae" providerId="ADAL" clId="{3A214064-E4E6-4498-ABA3-7DEBD5811F08}" dt="2025-09-02T20:02:45.645" v="98"/>
        <pc:sldMkLst>
          <pc:docMk/>
          <pc:sldMk cId="2004406729" sldId="305"/>
        </pc:sldMkLst>
      </pc:sldChg>
      <pc:sldChg chg="modAnim">
        <pc:chgData name="Brunty, Cameron R (KYTC)" userId="8ee63782-e5ca-42ca-8c9e-14655d1036ae" providerId="ADAL" clId="{3A214064-E4E6-4498-ABA3-7DEBD5811F08}" dt="2025-09-02T19:53:58.986" v="49"/>
        <pc:sldMkLst>
          <pc:docMk/>
          <pc:sldMk cId="1446156933" sldId="30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kymsoffice-my.sharepoint.com/personal/cameron_brunty_ky_gov/Documents/Desktop/HSP%20Equ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kymsoffice-my.sharepoint.com/personal/cameron_brunty_ky_gov/Documents/Desktop/HSP%20Equation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latin typeface="Palatino Linotype" panose="02040502050505030304" pitchFamily="18" charset="0"/>
              </a:rPr>
              <a:t>PAVDRN 1998: WFT 0.094 Inches and Below</a:t>
            </a:r>
            <a:endParaRPr lang="en-US" sz="1800" dirty="0">
              <a:latin typeface="Palatino Linotype" panose="02040502050505030304" pitchFamily="18" charset="0"/>
            </a:endParaRPr>
          </a:p>
        </c:rich>
      </c:tx>
      <c:layout>
        <c:manualLayout>
          <c:xMode val="edge"/>
          <c:yMode val="edge"/>
          <c:x val="0.23226588780340418"/>
          <c:y val="1.97029661496835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Sheet3!$E$4:$E$21</c:f>
              <c:numCache>
                <c:formatCode>General</c:formatCode>
                <c:ptCount val="18"/>
                <c:pt idx="0">
                  <c:v>0.01</c:v>
                </c:pt>
                <c:pt idx="1">
                  <c:v>1.4999999999999999E-2</c:v>
                </c:pt>
                <c:pt idx="2">
                  <c:v>0.02</c:v>
                </c:pt>
                <c:pt idx="3">
                  <c:v>2.5000000000000001E-2</c:v>
                </c:pt>
                <c:pt idx="4">
                  <c:v>0.03</c:v>
                </c:pt>
                <c:pt idx="5">
                  <c:v>3.5000000000000003E-2</c:v>
                </c:pt>
                <c:pt idx="6">
                  <c:v>0.04</c:v>
                </c:pt>
                <c:pt idx="7">
                  <c:v>4.4999999999999998E-2</c:v>
                </c:pt>
                <c:pt idx="8">
                  <c:v>0.05</c:v>
                </c:pt>
                <c:pt idx="9">
                  <c:v>5.5E-2</c:v>
                </c:pt>
                <c:pt idx="10">
                  <c:v>0.06</c:v>
                </c:pt>
                <c:pt idx="11">
                  <c:v>6.5000000000000002E-2</c:v>
                </c:pt>
                <c:pt idx="12">
                  <c:v>7.0000000000000007E-2</c:v>
                </c:pt>
                <c:pt idx="13">
                  <c:v>7.4999999999999997E-2</c:v>
                </c:pt>
                <c:pt idx="14">
                  <c:v>0.08</c:v>
                </c:pt>
                <c:pt idx="15">
                  <c:v>8.5000000000000006E-2</c:v>
                </c:pt>
                <c:pt idx="16">
                  <c:v>0.09</c:v>
                </c:pt>
                <c:pt idx="17">
                  <c:v>9.4399999999999998E-2</c:v>
                </c:pt>
              </c:numCache>
            </c:numRef>
          </c:xVal>
          <c:yVal>
            <c:numRef>
              <c:f>Sheet3!$F$4:$F$21</c:f>
              <c:numCache>
                <c:formatCode>General</c:formatCode>
                <c:ptCount val="18"/>
                <c:pt idx="0">
                  <c:v>85.8</c:v>
                </c:pt>
                <c:pt idx="1">
                  <c:v>77.3</c:v>
                </c:pt>
                <c:pt idx="2">
                  <c:v>71.7</c:v>
                </c:pt>
                <c:pt idx="3">
                  <c:v>67.7</c:v>
                </c:pt>
                <c:pt idx="4">
                  <c:v>64.599999999999994</c:v>
                </c:pt>
                <c:pt idx="5">
                  <c:v>62</c:v>
                </c:pt>
                <c:pt idx="6">
                  <c:v>59.9</c:v>
                </c:pt>
                <c:pt idx="7">
                  <c:v>58.1</c:v>
                </c:pt>
                <c:pt idx="8">
                  <c:v>56.6</c:v>
                </c:pt>
                <c:pt idx="9">
                  <c:v>55.2</c:v>
                </c:pt>
                <c:pt idx="10">
                  <c:v>54</c:v>
                </c:pt>
                <c:pt idx="11">
                  <c:v>52.9</c:v>
                </c:pt>
                <c:pt idx="12">
                  <c:v>51.9</c:v>
                </c:pt>
                <c:pt idx="13">
                  <c:v>50.9</c:v>
                </c:pt>
                <c:pt idx="14">
                  <c:v>50.1</c:v>
                </c:pt>
                <c:pt idx="15">
                  <c:v>49.3</c:v>
                </c:pt>
                <c:pt idx="16">
                  <c:v>48.6</c:v>
                </c:pt>
                <c:pt idx="17">
                  <c:v>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F2-4C33-B750-E2B2DFEAD47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490985663"/>
        <c:axId val="1527316335"/>
      </c:scatterChart>
      <c:valAx>
        <c:axId val="14909856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Palatino Linotype" panose="02040502050505030304" pitchFamily="18" charset="0"/>
                  </a:rPr>
                  <a:t>Water</a:t>
                </a:r>
                <a:r>
                  <a:rPr lang="en-US" sz="1200" b="1" baseline="0">
                    <a:latin typeface="Palatino Linotype" panose="02040502050505030304" pitchFamily="18" charset="0"/>
                  </a:rPr>
                  <a:t> Film Thickness (inches)</a:t>
                </a:r>
                <a:endParaRPr lang="en-US" sz="1200" b="1">
                  <a:latin typeface="Palatino Linotype" panose="0204050205050503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316335"/>
        <c:crosses val="autoZero"/>
        <c:crossBetween val="midCat"/>
      </c:valAx>
      <c:valAx>
        <c:axId val="1527316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Palatino Linotype" panose="02040502050505030304" pitchFamily="18" charset="0"/>
                  </a:rPr>
                  <a:t>Hydroplaning</a:t>
                </a:r>
                <a:r>
                  <a:rPr lang="en-US" sz="1200" b="1" baseline="0">
                    <a:latin typeface="Palatino Linotype" panose="02040502050505030304" pitchFamily="18" charset="0"/>
                  </a:rPr>
                  <a:t> Speed (mph)</a:t>
                </a:r>
                <a:endParaRPr lang="en-US" sz="1200" b="1">
                  <a:latin typeface="Palatino Linotype" panose="0204050205050503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09856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latin typeface="Palatino Linotype" panose="02040502050505030304" pitchFamily="18" charset="0"/>
              </a:rPr>
              <a:t>PAVDRN 1998: WFT 0.094 Inches and Below</a:t>
            </a:r>
            <a:endParaRPr lang="en-US" sz="1800" dirty="0">
              <a:latin typeface="Palatino Linotype" panose="02040502050505030304" pitchFamily="18" charset="0"/>
            </a:endParaRPr>
          </a:p>
        </c:rich>
      </c:tx>
      <c:layout>
        <c:manualLayout>
          <c:xMode val="edge"/>
          <c:yMode val="edge"/>
          <c:x val="0.23226588780340418"/>
          <c:y val="1.97029661496835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Sheet3!$E$4:$E$21</c:f>
              <c:numCache>
                <c:formatCode>General</c:formatCode>
                <c:ptCount val="18"/>
                <c:pt idx="0">
                  <c:v>0.01</c:v>
                </c:pt>
                <c:pt idx="1">
                  <c:v>1.4999999999999999E-2</c:v>
                </c:pt>
                <c:pt idx="2">
                  <c:v>0.02</c:v>
                </c:pt>
                <c:pt idx="3">
                  <c:v>2.5000000000000001E-2</c:v>
                </c:pt>
                <c:pt idx="4">
                  <c:v>0.03</c:v>
                </c:pt>
                <c:pt idx="5">
                  <c:v>3.5000000000000003E-2</c:v>
                </c:pt>
                <c:pt idx="6">
                  <c:v>0.04</c:v>
                </c:pt>
                <c:pt idx="7">
                  <c:v>4.4999999999999998E-2</c:v>
                </c:pt>
                <c:pt idx="8">
                  <c:v>0.05</c:v>
                </c:pt>
                <c:pt idx="9">
                  <c:v>5.5E-2</c:v>
                </c:pt>
                <c:pt idx="10">
                  <c:v>0.06</c:v>
                </c:pt>
                <c:pt idx="11">
                  <c:v>6.5000000000000002E-2</c:v>
                </c:pt>
                <c:pt idx="12">
                  <c:v>7.0000000000000007E-2</c:v>
                </c:pt>
                <c:pt idx="13">
                  <c:v>7.4999999999999997E-2</c:v>
                </c:pt>
                <c:pt idx="14">
                  <c:v>0.08</c:v>
                </c:pt>
                <c:pt idx="15">
                  <c:v>8.5000000000000006E-2</c:v>
                </c:pt>
                <c:pt idx="16">
                  <c:v>0.09</c:v>
                </c:pt>
                <c:pt idx="17">
                  <c:v>9.4399999999999998E-2</c:v>
                </c:pt>
              </c:numCache>
            </c:numRef>
          </c:xVal>
          <c:yVal>
            <c:numRef>
              <c:f>Sheet3!$F$4:$F$21</c:f>
              <c:numCache>
                <c:formatCode>General</c:formatCode>
                <c:ptCount val="18"/>
                <c:pt idx="0">
                  <c:v>85.8</c:v>
                </c:pt>
                <c:pt idx="1">
                  <c:v>77.3</c:v>
                </c:pt>
                <c:pt idx="2">
                  <c:v>71.7</c:v>
                </c:pt>
                <c:pt idx="3">
                  <c:v>67.7</c:v>
                </c:pt>
                <c:pt idx="4">
                  <c:v>64.599999999999994</c:v>
                </c:pt>
                <c:pt idx="5">
                  <c:v>62</c:v>
                </c:pt>
                <c:pt idx="6">
                  <c:v>59.9</c:v>
                </c:pt>
                <c:pt idx="7">
                  <c:v>58.1</c:v>
                </c:pt>
                <c:pt idx="8">
                  <c:v>56.6</c:v>
                </c:pt>
                <c:pt idx="9">
                  <c:v>55.2</c:v>
                </c:pt>
                <c:pt idx="10">
                  <c:v>54</c:v>
                </c:pt>
                <c:pt idx="11">
                  <c:v>52.9</c:v>
                </c:pt>
                <c:pt idx="12">
                  <c:v>51.9</c:v>
                </c:pt>
                <c:pt idx="13">
                  <c:v>50.9</c:v>
                </c:pt>
                <c:pt idx="14">
                  <c:v>50.1</c:v>
                </c:pt>
                <c:pt idx="15">
                  <c:v>49.3</c:v>
                </c:pt>
                <c:pt idx="16">
                  <c:v>48.6</c:v>
                </c:pt>
                <c:pt idx="17">
                  <c:v>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F2-4C33-B750-E2B2DFEAD47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490985663"/>
        <c:axId val="1527316335"/>
      </c:scatterChart>
      <c:valAx>
        <c:axId val="14909856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Palatino Linotype" panose="02040502050505030304" pitchFamily="18" charset="0"/>
                  </a:rPr>
                  <a:t>Water</a:t>
                </a:r>
                <a:r>
                  <a:rPr lang="en-US" sz="1200" b="1" baseline="0">
                    <a:latin typeface="Palatino Linotype" panose="02040502050505030304" pitchFamily="18" charset="0"/>
                  </a:rPr>
                  <a:t> Film Thickness (inches)</a:t>
                </a:r>
                <a:endParaRPr lang="en-US" sz="1200" b="1">
                  <a:latin typeface="Palatino Linotype" panose="0204050205050503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316335"/>
        <c:crosses val="autoZero"/>
        <c:crossBetween val="midCat"/>
      </c:valAx>
      <c:valAx>
        <c:axId val="1527316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Palatino Linotype" panose="02040502050505030304" pitchFamily="18" charset="0"/>
                  </a:rPr>
                  <a:t>Hydroplaning</a:t>
                </a:r>
                <a:r>
                  <a:rPr lang="en-US" sz="1200" b="1" baseline="0">
                    <a:latin typeface="Palatino Linotype" panose="02040502050505030304" pitchFamily="18" charset="0"/>
                  </a:rPr>
                  <a:t> Speed (mph)</a:t>
                </a:r>
                <a:endParaRPr lang="en-US" sz="1200" b="1">
                  <a:latin typeface="Palatino Linotype" panose="0204050205050503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09856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0.40458</cdr:x>
      <cdr:y>0.60109</cdr:y>
    </cdr:from>
    <cdr:to>
      <cdr:x>0.65217</cdr:x>
      <cdr:y>0.71815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4E0AE76-101C-8F04-41E7-7F5B12216902}"/>
            </a:ext>
          </a:extLst>
        </cdr:cNvPr>
        <cdr:cNvSpPr txBox="1"/>
      </cdr:nvSpPr>
      <cdr:spPr>
        <a:xfrm xmlns:a="http://schemas.openxmlformats.org/drawingml/2006/main">
          <a:off x="4017102" y="3099562"/>
          <a:ext cx="2458267" cy="603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US" sz="1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70mph – 12mph – 5mph = </a:t>
          </a:r>
        </a:p>
        <a:p xmlns:a="http://schemas.openxmlformats.org/drawingml/2006/main">
          <a:pPr algn="r"/>
          <a:r>
            <a:rPr lang="en-US" sz="1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53 mph = 0.064 inches </a:t>
          </a:r>
        </a:p>
      </cdr:txBody>
    </cdr:sp>
  </cdr:relSizeAnchor>
  <cdr:relSizeAnchor xmlns:cdr="http://schemas.openxmlformats.org/drawingml/2006/chartDrawing">
    <cdr:from>
      <cdr:x>0.85841</cdr:x>
      <cdr:y>0.5</cdr:y>
    </cdr:from>
    <cdr:to>
      <cdr:x>0.85841</cdr:x>
      <cdr:y>0.87962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CF1BA57-FF30-4B80-2B41-783CDDF10ACD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8523154" y="2578292"/>
          <a:ext cx="0" cy="1957530"/>
        </a:xfrm>
        <a:prstGeom xmlns:a="http://schemas.openxmlformats.org/drawingml/2006/main" prst="line">
          <a:avLst/>
        </a:prstGeom>
        <a:ln xmlns:a="http://schemas.openxmlformats.org/drawingml/2006/main" w="25400" cmpd="sng">
          <a:solidFill>
            <a:srgbClr val="FF00FF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0.62421</cdr:x>
      <cdr:y>0.28965</cdr:y>
    </cdr:from>
    <cdr:to>
      <cdr:x>0.95073</cdr:x>
      <cdr:y>0.40671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F4C7C79A-3B47-DAE3-391C-4079C57C73B4}"/>
            </a:ext>
          </a:extLst>
        </cdr:cNvPr>
        <cdr:cNvSpPr txBox="1"/>
      </cdr:nvSpPr>
      <cdr:spPr>
        <a:xfrm xmlns:a="http://schemas.openxmlformats.org/drawingml/2006/main">
          <a:off x="6197768" y="1493610"/>
          <a:ext cx="3242044" cy="603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400" b="1" kern="12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NCDOT automatic correction limit</a:t>
          </a:r>
        </a:p>
        <a:p xmlns:a="http://schemas.openxmlformats.org/drawingml/2006/main">
          <a:pPr algn="r"/>
          <a:r>
            <a:rPr lang="en-US" sz="1400" b="1" kern="12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with an additional 4mph reduction = </a:t>
          </a:r>
        </a:p>
        <a:p xmlns:a="http://schemas.openxmlformats.org/drawingml/2006/main">
          <a:pPr algn="r"/>
          <a:r>
            <a:rPr lang="en-US" sz="1400" b="1" kern="12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0.087 inches  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086224" y="1447481"/>
            <a:ext cx="7191375" cy="1042987"/>
          </a:xfrm>
        </p:spPr>
        <p:txBody>
          <a:bodyPr tIns="0" anchor="t">
            <a:normAutofit/>
          </a:bodyPr>
          <a:lstStyle>
            <a:lvl1pPr algn="l">
              <a:defRPr sz="5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SLIDE: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92575" y="2490468"/>
            <a:ext cx="7185025" cy="2043432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information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667125" y="1604961"/>
            <a:ext cx="85725" cy="2827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67126" y="1004341"/>
            <a:ext cx="107706" cy="4441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4779" y="1004341"/>
            <a:ext cx="6729533" cy="45987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/>
              <a:t>Content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  <a:solidFill>
            <a:schemeClr val="accent2"/>
          </a:solidFill>
        </p:spPr>
        <p:txBody>
          <a:bodyPr lIns="548640" anchor="b" anchorCtr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7754" y="1354492"/>
            <a:ext cx="12209753" cy="1558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2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8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62475" y="0"/>
            <a:ext cx="76295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114425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0758" y="390525"/>
            <a:ext cx="7007392" cy="61531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876" y="1990726"/>
            <a:ext cx="34671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479925" y="1"/>
            <a:ext cx="125414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550150" y="6331506"/>
            <a:ext cx="447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KENTUCKY</a:t>
            </a:r>
            <a:r>
              <a:rPr lang="en-US" b="1" baseline="0" dirty="0">
                <a:solidFill>
                  <a:schemeClr val="bg1"/>
                </a:solidFill>
              </a:rPr>
              <a:t> TRANSPORTATION CABINET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1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931399" y="0"/>
            <a:ext cx="2120900" cy="61896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23312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22751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227511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2400" y="1681163"/>
            <a:ext cx="43307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2400" y="2505075"/>
            <a:ext cx="4330700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931399" y="1"/>
            <a:ext cx="2120900" cy="169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9931399" y="1690688"/>
            <a:ext cx="2120900" cy="5176836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01600" y="1604168"/>
            <a:ext cx="11825802" cy="8651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97" y="365125"/>
            <a:ext cx="1850456" cy="10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60596" y="2323306"/>
            <a:ext cx="5826035" cy="28996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Information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" y="3371680"/>
            <a:ext cx="380063" cy="3800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089708" y="2840199"/>
            <a:ext cx="131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KYTC</a:t>
            </a:r>
          </a:p>
        </p:txBody>
      </p:sp>
      <p:sp>
        <p:nvSpPr>
          <p:cNvPr id="10" name="Rectangle 9"/>
          <p:cNvSpPr/>
          <p:nvPr userDrawn="1"/>
        </p:nvSpPr>
        <p:spPr>
          <a:xfrm flipH="1">
            <a:off x="3525396" y="1257300"/>
            <a:ext cx="96390" cy="3965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0" y="1257300"/>
            <a:ext cx="2465097" cy="13989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22789" y="4853595"/>
            <a:ext cx="259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dirty="0"/>
              <a:t>transportation.ky.gov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54870" y="1257300"/>
            <a:ext cx="7191375" cy="1042987"/>
          </a:xfrm>
        </p:spPr>
        <p:txBody>
          <a:bodyPr tIns="0" anchor="t">
            <a:noAutofit/>
          </a:bodyPr>
          <a:lstStyle>
            <a:lvl1pPr algn="l">
              <a:defRPr sz="4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89708" y="3350046"/>
            <a:ext cx="1426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@kytc120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89708" y="385989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89708" y="434216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3" y="4375341"/>
            <a:ext cx="375616" cy="263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7" y="2873887"/>
            <a:ext cx="375148" cy="375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5" y="3857035"/>
            <a:ext cx="368733" cy="3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66BC-843C-419F-9977-D35BD11A762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7" r:id="rId6"/>
    <p:sldLayoutId id="2147483653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meyer@hmbpe.com" TargetMode="External"/><Relationship Id="rId2" Type="http://schemas.openxmlformats.org/officeDocument/2006/relationships/hyperlink" Target="mailto:Cameron.brunty@ky.gov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ops.fhwa.dot.gov/weather/roadimpact.ht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dsc.nws.noaa.gov/pfds/pfds_map_cont.html?bkmrk=ky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D283EF1-93A0-99F9-79FA-3540AA76D7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11" y="-73324"/>
            <a:ext cx="12333022" cy="6451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224" y="1620009"/>
            <a:ext cx="7191375" cy="104298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Hydroplaning: How Much Water Is Too Much?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6224" y="2886189"/>
            <a:ext cx="7466822" cy="147014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Partnering Conference 2025</a:t>
            </a:r>
          </a:p>
          <a:p>
            <a:r>
              <a:rPr lang="en-US" dirty="0"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Presentation by:</a:t>
            </a:r>
          </a:p>
          <a:p>
            <a:r>
              <a:rPr lang="en-US" dirty="0"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Cameron Brunty, PE (KYTC)</a:t>
            </a:r>
          </a:p>
          <a:p>
            <a:r>
              <a:rPr lang="en-US" dirty="0"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John Meyer, PE (HMB)</a:t>
            </a:r>
          </a:p>
        </p:txBody>
      </p:sp>
    </p:spTree>
    <p:extLst>
      <p:ext uri="{BB962C8B-B14F-4D97-AF65-F5344CB8AC3E}">
        <p14:creationId xmlns:p14="http://schemas.microsoft.com/office/powerpoint/2010/main" val="1511550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48BBB-FC41-F2D7-51B3-F6049E9E5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sunburst chart&#10;&#10;AI-generated content may be incorrect.">
            <a:extLst>
              <a:ext uri="{FF2B5EF4-FFF2-40B4-BE49-F238E27FC236}">
                <a16:creationId xmlns:a16="http://schemas.microsoft.com/office/drawing/2014/main" id="{1BCA68FA-4687-AF61-3683-00E01149F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03" y="4829583"/>
            <a:ext cx="1762637" cy="175933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0C1D14-4568-FF73-AA2D-79C55632C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Speed Adjustments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B4FB2-FD19-9B34-6638-1542FF7DB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31" y="1604540"/>
            <a:ext cx="4960816" cy="2460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7652C-7C44-B206-406A-D2CD47DF72B4}"/>
              </a:ext>
            </a:extLst>
          </p:cNvPr>
          <p:cNvSpPr txBox="1"/>
          <p:nvPr/>
        </p:nvSpPr>
        <p:spPr>
          <a:xfrm>
            <a:off x="224286" y="1634373"/>
            <a:ext cx="658195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The table indicates predicted driver speed reductions in response to different rainfall events. Essentially people start to slow down when it’s raining hard enough to lose driver visibility.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The chart is structured towards a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70-mph</a:t>
            </a:r>
            <a:r>
              <a:rPr lang="en-US" sz="2000" dirty="0">
                <a:latin typeface="Palatino Linotype" panose="02040502050505030304" pitchFamily="18" charset="0"/>
              </a:rPr>
              <a:t> design speed. For other speeds, a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12-17%</a:t>
            </a:r>
            <a:r>
              <a:rPr lang="en-US" sz="2000" dirty="0">
                <a:latin typeface="Palatino Linotype" panose="02040502050505030304" pitchFamily="18" charset="0"/>
              </a:rPr>
              <a:t> reduction can be applied.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The PAVDRN hydroplaning speed equation was developed in the 1970’s utilizing a tire pressure of 24 psi and smooth tires. With the introduction of modern tire tread and the increase of average psi across modern vehicles, an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additional 5 mph reduction </a:t>
            </a:r>
            <a:r>
              <a:rPr lang="en-US" sz="2000" dirty="0">
                <a:latin typeface="Palatino Linotype" panose="02040502050505030304" pitchFamily="18" charset="0"/>
              </a:rPr>
              <a:t>is recommended.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 descr="A person with a mustache&#10;&#10;AI-generated content may be incorrect.">
            <a:extLst>
              <a:ext uri="{FF2B5EF4-FFF2-40B4-BE49-F238E27FC236}">
                <a16:creationId xmlns:a16="http://schemas.microsoft.com/office/drawing/2014/main" id="{8FF27E95-334E-1A05-57FE-07D583C00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39" y="4228663"/>
            <a:ext cx="3055814" cy="227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6CD41-51E5-0B1E-1730-375715ABBCDF}"/>
              </a:ext>
            </a:extLst>
          </p:cNvPr>
          <p:cNvSpPr txBox="1"/>
          <p:nvPr/>
        </p:nvSpPr>
        <p:spPr>
          <a:xfrm>
            <a:off x="11589670" y="406486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1252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2DD9-CCE4-B211-87FB-5C11E9F14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C7AD0-1FA6-BFD8-9F54-0930BB36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14" y="258792"/>
            <a:ext cx="872331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Relating WFT and HPS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56456A4-C799-E5F0-2C19-CC37732B9BA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6" b="18946"/>
          <a:stretch/>
        </p:blipFill>
        <p:spPr>
          <a:xfrm>
            <a:off x="9940677" y="1584355"/>
            <a:ext cx="2103120" cy="5273645"/>
          </a:xfr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8512301-44D4-784A-156F-B4F26F5B6E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312394"/>
              </p:ext>
            </p:extLst>
          </p:nvPr>
        </p:nvGraphicFramePr>
        <p:xfrm>
          <a:off x="1" y="1701416"/>
          <a:ext cx="9929000" cy="51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F1BA57-FF30-4B80-2B41-783CDDF10ACD}"/>
              </a:ext>
            </a:extLst>
          </p:cNvPr>
          <p:cNvCxnSpPr>
            <a:cxnSpLocks/>
          </p:cNvCxnSpPr>
          <p:nvPr/>
        </p:nvCxnSpPr>
        <p:spPr>
          <a:xfrm>
            <a:off x="6475370" y="4117605"/>
            <a:ext cx="0" cy="2119633"/>
          </a:xfrm>
          <a:prstGeom prst="line">
            <a:avLst/>
          </a:prstGeom>
          <a:ln w="25400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8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31853-A2AA-9B21-316F-3CCB3F756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19A6B7-4F86-D03A-CC3B-792A0F6C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When Is Assessment Most Critical?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9FBF6-1DD8-419B-F494-AE6732914763}"/>
              </a:ext>
            </a:extLst>
          </p:cNvPr>
          <p:cNvSpPr txBox="1"/>
          <p:nvPr/>
        </p:nvSpPr>
        <p:spPr>
          <a:xfrm>
            <a:off x="134777" y="2041237"/>
            <a:ext cx="94513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High speed facilities. (design speeds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65mph and greater</a:t>
            </a:r>
            <a:r>
              <a:rPr lang="en-US" sz="2400" dirty="0">
                <a:latin typeface="Palatino Linotype" panose="0204050205050503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Tangent sections with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36ft or more</a:t>
            </a:r>
            <a:r>
              <a:rPr lang="en-US" sz="2400" dirty="0">
                <a:latin typeface="Palatino Linotype" panose="02040502050505030304" pitchFamily="18" charset="0"/>
              </a:rPr>
              <a:t> of pavement sloped in a common direction. (includes paved shoulders, gores, auxiliary lanes,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Superelevation transitions where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2 or more</a:t>
            </a:r>
            <a:r>
              <a:rPr lang="en-US" sz="2400" dirty="0">
                <a:latin typeface="Palatino Linotype" panose="02040502050505030304" pitchFamily="18" charset="0"/>
              </a:rPr>
              <a:t> lanes are rotating together.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Areas where water could be entering the roadway from an outside source. </a:t>
            </a:r>
          </a:p>
        </p:txBody>
      </p:sp>
      <p:pic>
        <p:nvPicPr>
          <p:cNvPr id="4" name="Picture 3" descr="A picture containing grass, outdoor, transport&#10;&#10;AI-generated content may be incorrect.">
            <a:extLst>
              <a:ext uri="{FF2B5EF4-FFF2-40B4-BE49-F238E27FC236}">
                <a16:creationId xmlns:a16="http://schemas.microsoft.com/office/drawing/2014/main" id="{FFDB4F52-C660-8330-48B7-8952586C0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17" y="2041237"/>
            <a:ext cx="2721785" cy="34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2A265-5CE8-46E5-D8F1-D372C41FB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3ED71-CB65-407B-6865-F4461387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Analysis &amp; Mitigation Process – Tool Identification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CA4C5-AE10-C8A1-B724-E8B9E9A5BDA8}"/>
              </a:ext>
            </a:extLst>
          </p:cNvPr>
          <p:cNvSpPr txBox="1"/>
          <p:nvPr/>
        </p:nvSpPr>
        <p:spPr>
          <a:xfrm>
            <a:off x="148357" y="1527005"/>
            <a:ext cx="928572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Data Driven Safety Analysis 	         Identified Areas of Interest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Initial Screening – </a:t>
            </a:r>
            <a:r>
              <a:rPr lang="en-US" dirty="0" err="1">
                <a:latin typeface="Palatino Linotype" panose="02040502050505030304" pitchFamily="18" charset="0"/>
              </a:rPr>
              <a:t>TopoDOT</a:t>
            </a:r>
            <a:r>
              <a:rPr lang="en-US" dirty="0">
                <a:latin typeface="Palatino Linotype" panose="02040502050505030304" pitchFamily="18" charset="0"/>
              </a:rPr>
              <a:t> Cross Slope / Grade Report + Visual Contour Assessment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Aquaplaning Tool Exploration	            Visualization that strengthens design decisions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Maps water-film thickness and flow paths directly on the surface.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How the tool works	        derives a delta terrain (water-film thickness) and flowlines from the surface model so we see where thin films accumulate and travel across lanes.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Analysis requires a few inputs                tool tested iteratively and referenced multiple studies relating water film thickness and hydroplaning on high speed facilities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goal isn't to replace engineering judgment, its to enhance it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Potential geometric issues diagnosed quickly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Inform design decisions based on existing conditions as well as check proposed design</a:t>
            </a:r>
          </a:p>
        </p:txBody>
      </p:sp>
      <p:pic>
        <p:nvPicPr>
          <p:cNvPr id="13" name="Picture 12" descr="A logo with a wheel and a drop of water&#10;&#10;AI-generated content may be incorrect.">
            <a:extLst>
              <a:ext uri="{FF2B5EF4-FFF2-40B4-BE49-F238E27FC236}">
                <a16:creationId xmlns:a16="http://schemas.microsoft.com/office/drawing/2014/main" id="{EC3D3FEA-D00B-D2D1-26DD-DA6CC5D85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553" y="1818932"/>
            <a:ext cx="990600" cy="1065530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C14686-1588-6557-A373-8A04ACDD1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54" y="3039414"/>
            <a:ext cx="2677499" cy="326264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4B3574-1FE1-853F-9255-D279CA24A6E1}"/>
              </a:ext>
            </a:extLst>
          </p:cNvPr>
          <p:cNvCxnSpPr>
            <a:cxnSpLocks/>
          </p:cNvCxnSpPr>
          <p:nvPr/>
        </p:nvCxnSpPr>
        <p:spPr>
          <a:xfrm>
            <a:off x="3522372" y="1700011"/>
            <a:ext cx="7534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6AEA81-9AFA-F33F-3B60-01786F2B4C9C}"/>
              </a:ext>
            </a:extLst>
          </p:cNvPr>
          <p:cNvCxnSpPr>
            <a:cxnSpLocks/>
          </p:cNvCxnSpPr>
          <p:nvPr/>
        </p:nvCxnSpPr>
        <p:spPr>
          <a:xfrm>
            <a:off x="3713409" y="2580068"/>
            <a:ext cx="7534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C842E8-7C7B-23F1-A93A-38847AB57729}"/>
              </a:ext>
            </a:extLst>
          </p:cNvPr>
          <p:cNvCxnSpPr>
            <a:cxnSpLocks/>
          </p:cNvCxnSpPr>
          <p:nvPr/>
        </p:nvCxnSpPr>
        <p:spPr>
          <a:xfrm>
            <a:off x="2610119" y="3429000"/>
            <a:ext cx="7534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F9AABF-D801-F09B-3687-2086CFBC8874}"/>
              </a:ext>
            </a:extLst>
          </p:cNvPr>
          <p:cNvCxnSpPr>
            <a:cxnSpLocks/>
          </p:cNvCxnSpPr>
          <p:nvPr/>
        </p:nvCxnSpPr>
        <p:spPr>
          <a:xfrm>
            <a:off x="3664041" y="4412088"/>
            <a:ext cx="7534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967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55518-1C81-2C49-687E-E38719ED1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201773-7AA2-E4FF-5C36-0865375D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Analysis &amp; Mitigation Process – Use Case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D3268-2390-5FBB-738B-0260DF633D13}"/>
              </a:ext>
            </a:extLst>
          </p:cNvPr>
          <p:cNvSpPr txBox="1"/>
          <p:nvPr/>
        </p:nvSpPr>
        <p:spPr>
          <a:xfrm>
            <a:off x="148356" y="1527005"/>
            <a:ext cx="118998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The existing aquaplaning run highlighted continuous runs of elevated water film thickness present in travel lanes near a superelevation transition.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length of water film exceeding the agreed threshold is critical: </a:t>
            </a:r>
            <a:r>
              <a:rPr lang="en-US" dirty="0">
                <a:latin typeface="Palatino Linotype" panose="02040502050505030304" pitchFamily="18" charset="0"/>
              </a:rPr>
              <a:t>short pockets in transitions may be unavoidable and less actionable, while longer, </a:t>
            </a:r>
            <a:r>
              <a:rPr lang="en-US" dirty="0" err="1">
                <a:latin typeface="Palatino Linotype" panose="02040502050505030304" pitchFamily="18" charset="0"/>
              </a:rPr>
              <a:t>wheelpath</a:t>
            </a:r>
            <a:r>
              <a:rPr lang="en-US" dirty="0">
                <a:latin typeface="Palatino Linotype" panose="02040502050505030304" pitchFamily="18" charset="0"/>
              </a:rPr>
              <a:t>-aligned segments signal higher risk and merit design attention/consideration.</a:t>
            </a:r>
          </a:p>
        </p:txBody>
      </p:sp>
      <p:pic>
        <p:nvPicPr>
          <p:cNvPr id="4" name="Picture 3" descr="Existing Surface -water film threshold exceeded for significant length">
            <a:extLst>
              <a:ext uri="{FF2B5EF4-FFF2-40B4-BE49-F238E27FC236}">
                <a16:creationId xmlns:a16="http://schemas.microsoft.com/office/drawing/2014/main" id="{603C0FA5-9B90-71C9-559F-CA8EC9E2E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99" y="2942777"/>
            <a:ext cx="6850554" cy="3406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85556D-0439-E91A-3185-0F3260E2FD26}"/>
              </a:ext>
            </a:extLst>
          </p:cNvPr>
          <p:cNvSpPr txBox="1"/>
          <p:nvPr/>
        </p:nvSpPr>
        <p:spPr>
          <a:xfrm>
            <a:off x="5107546" y="6284890"/>
            <a:ext cx="6618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Existing Surface – water film threshold exceeded for significant length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0BD71-8D15-28B0-6BE4-7930A3B2910D}"/>
              </a:ext>
            </a:extLst>
          </p:cNvPr>
          <p:cNvSpPr txBox="1"/>
          <p:nvPr/>
        </p:nvSpPr>
        <p:spPr>
          <a:xfrm>
            <a:off x="143747" y="3337980"/>
            <a:ext cx="48017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Cross-section check at a flagged location shows a </a:t>
            </a: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near-flat cross slope and grade</a:t>
            </a:r>
            <a:r>
              <a:rPr lang="en-US" dirty="0">
                <a:latin typeface="Palatino Linotype" panose="02040502050505030304" pitchFamily="18" charset="0"/>
              </a:rPr>
              <a:t>, which both promote film buildup.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Rutting was noted but is addressed by planned mill and inlay, so no separate mitigation is needed in certain areas.</a:t>
            </a:r>
          </a:p>
          <a:p>
            <a:endParaRPr lang="en-US" dirty="0"/>
          </a:p>
        </p:txBody>
      </p:sp>
      <p:pic>
        <p:nvPicPr>
          <p:cNvPr id="10" name="Picture 9" descr="A red and green numbers&#10;&#10;AI-generated content may be incorrect.">
            <a:extLst>
              <a:ext uri="{FF2B5EF4-FFF2-40B4-BE49-F238E27FC236}">
                <a16:creationId xmlns:a16="http://schemas.microsoft.com/office/drawing/2014/main" id="{839590F0-07D3-88C5-2B02-51AC80033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79" y="5526325"/>
            <a:ext cx="363299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067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845D6-26A5-C89B-A18D-E0C6ACC6F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3565B5-9B8F-D235-509F-993B0614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Analysis &amp; Mitigation Process – Use Case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FDB66-7B2A-E65D-7639-A3545380DD2A}"/>
              </a:ext>
            </a:extLst>
          </p:cNvPr>
          <p:cNvSpPr txBox="1"/>
          <p:nvPr/>
        </p:nvSpPr>
        <p:spPr>
          <a:xfrm>
            <a:off x="148356" y="1527005"/>
            <a:ext cx="11872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Use the tool as a quick design check on the proposed surface to confirm that water-film thickness no longer presents a hydroplaning concern.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Results show the film largely collapsed to low values with only short, localized pockets near transitions.</a:t>
            </a:r>
          </a:p>
        </p:txBody>
      </p:sp>
      <p:pic>
        <p:nvPicPr>
          <p:cNvPr id="4" name="Picture 3" descr="A green and yellow lines on a road&#10;&#10;AI-generated content may be incorrect.">
            <a:extLst>
              <a:ext uri="{FF2B5EF4-FFF2-40B4-BE49-F238E27FC236}">
                <a16:creationId xmlns:a16="http://schemas.microsoft.com/office/drawing/2014/main" id="{3288FEB1-4255-13D7-6F47-58B3E887D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11" y="2894288"/>
            <a:ext cx="6826115" cy="3410712"/>
          </a:xfrm>
          <a:prstGeom prst="rect">
            <a:avLst/>
          </a:prstGeom>
        </p:spPr>
      </p:pic>
      <p:pic>
        <p:nvPicPr>
          <p:cNvPr id="6" name="Picture 5" descr="A red and green numbers&#10;&#10;AI-generated content may be incorrect.">
            <a:extLst>
              <a:ext uri="{FF2B5EF4-FFF2-40B4-BE49-F238E27FC236}">
                <a16:creationId xmlns:a16="http://schemas.microsoft.com/office/drawing/2014/main" id="{3DAD5255-8B44-7F0A-3117-3F907B2B8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629" y="5479525"/>
            <a:ext cx="3644098" cy="825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FF2E5-BB7B-B0AE-DB9F-A75DFF0A1EAA}"/>
              </a:ext>
            </a:extLst>
          </p:cNvPr>
          <p:cNvSpPr txBox="1"/>
          <p:nvPr/>
        </p:nvSpPr>
        <p:spPr>
          <a:xfrm>
            <a:off x="5107546" y="6284890"/>
            <a:ext cx="6618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Proposed Surface – long exceedance removed; short, non-actionable pockets remain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34113-A30A-82BF-3F60-A1A054A01E17}"/>
              </a:ext>
            </a:extLst>
          </p:cNvPr>
          <p:cNvSpPr txBox="1"/>
          <p:nvPr/>
        </p:nvSpPr>
        <p:spPr>
          <a:xfrm>
            <a:off x="143747" y="2894288"/>
            <a:ext cx="48017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Primary fix: restore cross-slope where necessary and address length of superelevation transitions (the main cause of the long film runs).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Targeted drainage only where relevant to our interstate test cases: consider slotted drains in gore areas; median boxes apply where barrier walls exist.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56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BBEBB-6BA1-EE6B-BB0A-51BF83323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7BD7F-9561-CC13-41D1-89BB0519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Mitigation – Increase Cross Slope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B15955-FBB5-11BD-DC8F-473DED8007A1}"/>
              </a:ext>
            </a:extLst>
          </p:cNvPr>
          <p:cNvSpPr txBox="1"/>
          <p:nvPr/>
        </p:nvSpPr>
        <p:spPr>
          <a:xfrm>
            <a:off x="148360" y="1527005"/>
            <a:ext cx="80225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GB 2018 – 4.2.2.1 – Three or more lanes inclined in the same direction on a multilane highway,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increase slope of each successive pair of lanes</a:t>
            </a:r>
            <a:r>
              <a:rPr lang="en-US" sz="2000" dirty="0">
                <a:latin typeface="Palatino Linotype" panose="02040502050505030304" pitchFamily="18" charset="0"/>
              </a:rPr>
              <a:t> after the first pair from centerline. </a:t>
            </a: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GB 2018 – 4.2.2.1 – Cross slope increases should be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between 0.5% to 1.0%.</a:t>
            </a:r>
          </a:p>
          <a:p>
            <a:endParaRPr lang="en-US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GB 2018 – 4.2.2.1 – Cross slope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should not exceed 3% </a:t>
            </a:r>
            <a:r>
              <a:rPr lang="en-US" sz="2000" dirty="0">
                <a:latin typeface="Palatino Linotype" panose="02040502050505030304" pitchFamily="18" charset="0"/>
              </a:rPr>
              <a:t>in a tangent section unless there are three or more lanes in one travel direction.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GB 2018 – 4.2.2.2 – In areas of intense rainfall, cross slope may be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increased to 2.5% </a:t>
            </a:r>
            <a:r>
              <a:rPr lang="en-US" sz="2000" dirty="0">
                <a:latin typeface="Palatino Linotype" panose="02040502050505030304" pitchFamily="18" charset="0"/>
              </a:rPr>
              <a:t>with a corresponding crown line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crossover of 5%.</a:t>
            </a:r>
          </a:p>
          <a:p>
            <a:endParaRPr lang="en-US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GB 2018 – 4.2.2.2 – Three or more lanes in one travel direction,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maximum cross slope should be limited to 4 percent. </a:t>
            </a:r>
          </a:p>
        </p:txBody>
      </p:sp>
      <p:pic>
        <p:nvPicPr>
          <p:cNvPr id="4" name="Picture 3" descr="Diagram, table&#10;&#10;AI-generated content may be incorrect.">
            <a:extLst>
              <a:ext uri="{FF2B5EF4-FFF2-40B4-BE49-F238E27FC236}">
                <a16:creationId xmlns:a16="http://schemas.microsoft.com/office/drawing/2014/main" id="{D1D6A218-F4A6-00D1-713A-0FAF417EE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168" y="1527005"/>
            <a:ext cx="3802472" cy="5052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C0BF8E-7AEC-36E5-459D-4C06565FF746}"/>
              </a:ext>
            </a:extLst>
          </p:cNvPr>
          <p:cNvSpPr txBox="1"/>
          <p:nvPr/>
        </p:nvSpPr>
        <p:spPr>
          <a:xfrm>
            <a:off x="8327367" y="549361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9592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6388E-87AA-2920-0706-B8F8555D5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sunburst chart&#10;&#10;AI-generated content may be incorrect.">
            <a:extLst>
              <a:ext uri="{FF2B5EF4-FFF2-40B4-BE49-F238E27FC236}">
                <a16:creationId xmlns:a16="http://schemas.microsoft.com/office/drawing/2014/main" id="{E5E1A733-E6AE-2167-BC3A-A2ED14DF9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03" y="4829583"/>
            <a:ext cx="1762637" cy="175933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CCD9DC-ABE4-FC7F-781A-83457779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Mitigation – Adjust Longitudinal Slope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39AF79-812A-E6B5-533C-1BED0D7EA968}"/>
              </a:ext>
            </a:extLst>
          </p:cNvPr>
          <p:cNvSpPr txBox="1"/>
          <p:nvPr/>
        </p:nvSpPr>
        <p:spPr>
          <a:xfrm>
            <a:off x="148360" y="1527005"/>
            <a:ext cx="802256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In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tangent sections, flattening the longitudinal slope </a:t>
            </a:r>
            <a:r>
              <a:rPr lang="en-US" sz="2000" dirty="0">
                <a:latin typeface="Palatino Linotype" panose="02040502050505030304" pitchFamily="18" charset="0"/>
              </a:rPr>
              <a:t>decreases the drainage path and aligns it more perpendicular to the edge line of the roadway.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In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superelevation transitions, steepening the longitudinal grade </a:t>
            </a:r>
            <a:r>
              <a:rPr lang="en-US" sz="2000" dirty="0">
                <a:latin typeface="Palatino Linotype" panose="02040502050505030304" pitchFamily="18" charset="0"/>
              </a:rPr>
              <a:t>increases the drainage path but also increases the velocity of the water decreasing the water film thickness.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AF577215-EC6A-CDE6-CC31-A706BD2F9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500" y="1552820"/>
            <a:ext cx="3333140" cy="2974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B0A72-664D-BE76-8D61-F3C36B5F8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15" y="3871168"/>
            <a:ext cx="3383428" cy="132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60F0E7-7E99-14FD-191B-D54CBF52D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16" y="5183974"/>
            <a:ext cx="3383427" cy="132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0AE16-41F1-29CA-0729-E8C637BBA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143" y="3871168"/>
            <a:ext cx="3380228" cy="1312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A9EF86-842A-E448-4C2F-8489DC8F1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143" y="5174040"/>
            <a:ext cx="3380228" cy="13310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89C8C7-6D07-05EF-D022-B54B467BB350}"/>
              </a:ext>
            </a:extLst>
          </p:cNvPr>
          <p:cNvSpPr txBox="1"/>
          <p:nvPr/>
        </p:nvSpPr>
        <p:spPr>
          <a:xfrm>
            <a:off x="7307257" y="4639651"/>
            <a:ext cx="2666897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Images show a 0.5% and a 2.0% longitudinal grade rotating through the zero cross slope point.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DB5C9-DBDB-753D-A855-269A7A7DDE3E}"/>
              </a:ext>
            </a:extLst>
          </p:cNvPr>
          <p:cNvSpPr txBox="1"/>
          <p:nvPr/>
        </p:nvSpPr>
        <p:spPr>
          <a:xfrm>
            <a:off x="10935336" y="38711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8127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EDB85-3ED9-B849-88F7-80C84406E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E47BD1-B07D-3133-5310-90AE02D3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Mitigation – Calculate Superelevation Transition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4D908-D215-1A04-D4AD-7D91214B4AD1}"/>
              </a:ext>
            </a:extLst>
          </p:cNvPr>
          <p:cNvSpPr txBox="1"/>
          <p:nvPr/>
        </p:nvSpPr>
        <p:spPr>
          <a:xfrm>
            <a:off x="178280" y="1997839"/>
            <a:ext cx="11588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GB 2018 – 3.3.8.2 – Desirable maximum gradient for design speeds of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50 mph and higher is 0.50%.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The tables below show runout and runoff values, calculated using a 0.50% maximum gradient versus table 3-10 values, for 1 to 5 lane configurations. (70 mph design speed and 12’ lanes)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As rotation width increases, the difference between calculated and table runout values increases. Using the calculated values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decreases the length of cross slope below 0.5% in transitions.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8EF83A7-EFAD-F47E-1D2D-0BE0CBA17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856784"/>
              </p:ext>
            </p:extLst>
          </p:nvPr>
        </p:nvGraphicFramePr>
        <p:xfrm>
          <a:off x="2273456" y="5002534"/>
          <a:ext cx="1306601" cy="146724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018531">
                  <a:extLst>
                    <a:ext uri="{9D8B030D-6E8A-4147-A177-3AD203B41FA5}">
                      <a16:colId xmlns:a16="http://schemas.microsoft.com/office/drawing/2014/main" val="2288642121"/>
                    </a:ext>
                  </a:extLst>
                </a:gridCol>
                <a:gridCol w="288070">
                  <a:extLst>
                    <a:ext uri="{9D8B030D-6E8A-4147-A177-3AD203B41FA5}">
                      <a16:colId xmlns:a16="http://schemas.microsoft.com/office/drawing/2014/main" val="1778494750"/>
                    </a:ext>
                  </a:extLst>
                </a:gridCol>
              </a:tblGrid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Calculated: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0306490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Runout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7040801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6262395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0923892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Table: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8343765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56936"/>
                  </a:ext>
                </a:extLst>
              </a:tr>
              <a:tr h="2185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Runoff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601173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B44DD9F-F616-DA7A-249B-C39F4DE15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422801"/>
              </p:ext>
            </p:extLst>
          </p:nvPr>
        </p:nvGraphicFramePr>
        <p:xfrm>
          <a:off x="3998709" y="4993121"/>
          <a:ext cx="1306602" cy="146410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018532">
                  <a:extLst>
                    <a:ext uri="{9D8B030D-6E8A-4147-A177-3AD203B41FA5}">
                      <a16:colId xmlns:a16="http://schemas.microsoft.com/office/drawing/2014/main" val="2469872456"/>
                    </a:ext>
                  </a:extLst>
                </a:gridCol>
                <a:gridCol w="288070">
                  <a:extLst>
                    <a:ext uri="{9D8B030D-6E8A-4147-A177-3AD203B41FA5}">
                      <a16:colId xmlns:a16="http://schemas.microsoft.com/office/drawing/2014/main" val="2348590142"/>
                    </a:ext>
                  </a:extLst>
                </a:gridCol>
              </a:tblGrid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Calculated: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4605192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4128150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9913026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7512282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Table: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2204654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8554588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317368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D732012-CDAE-E676-B75E-6F9F18E2A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854310"/>
              </p:ext>
            </p:extLst>
          </p:nvPr>
        </p:nvGraphicFramePr>
        <p:xfrm>
          <a:off x="5723962" y="4993121"/>
          <a:ext cx="1368185" cy="146410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066538">
                  <a:extLst>
                    <a:ext uri="{9D8B030D-6E8A-4147-A177-3AD203B41FA5}">
                      <a16:colId xmlns:a16="http://schemas.microsoft.com/office/drawing/2014/main" val="668944749"/>
                    </a:ext>
                  </a:extLst>
                </a:gridCol>
                <a:gridCol w="301647">
                  <a:extLst>
                    <a:ext uri="{9D8B030D-6E8A-4147-A177-3AD203B41FA5}">
                      <a16:colId xmlns:a16="http://schemas.microsoft.com/office/drawing/2014/main" val="3842637361"/>
                    </a:ext>
                  </a:extLst>
                </a:gridCol>
              </a:tblGrid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Calculated: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1636160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Runout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8689562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7416580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0202439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Table: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0784822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8441063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838009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D9E2D6E-9222-E9AB-BA3E-62F9EC2DC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901579"/>
              </p:ext>
            </p:extLst>
          </p:nvPr>
        </p:nvGraphicFramePr>
        <p:xfrm>
          <a:off x="7510798" y="4993120"/>
          <a:ext cx="1306601" cy="146410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018531">
                  <a:extLst>
                    <a:ext uri="{9D8B030D-6E8A-4147-A177-3AD203B41FA5}">
                      <a16:colId xmlns:a16="http://schemas.microsoft.com/office/drawing/2014/main" val="3292960752"/>
                    </a:ext>
                  </a:extLst>
                </a:gridCol>
                <a:gridCol w="288070">
                  <a:extLst>
                    <a:ext uri="{9D8B030D-6E8A-4147-A177-3AD203B41FA5}">
                      <a16:colId xmlns:a16="http://schemas.microsoft.com/office/drawing/2014/main" val="752184545"/>
                    </a:ext>
                  </a:extLst>
                </a:gridCol>
              </a:tblGrid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513207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0238721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0239283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9152448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Table: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049318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4963341"/>
                  </a:ext>
                </a:extLst>
              </a:tr>
              <a:tr h="218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Runoff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428100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CFE1D7-4399-8BF9-0166-C769DF9EC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143738"/>
              </p:ext>
            </p:extLst>
          </p:nvPr>
        </p:nvGraphicFramePr>
        <p:xfrm>
          <a:off x="548203" y="5005671"/>
          <a:ext cx="1306601" cy="146724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018531">
                  <a:extLst>
                    <a:ext uri="{9D8B030D-6E8A-4147-A177-3AD203B41FA5}">
                      <a16:colId xmlns:a16="http://schemas.microsoft.com/office/drawing/2014/main" val="2372287912"/>
                    </a:ext>
                  </a:extLst>
                </a:gridCol>
                <a:gridCol w="288070">
                  <a:extLst>
                    <a:ext uri="{9D8B030D-6E8A-4147-A177-3AD203B41FA5}">
                      <a16:colId xmlns:a16="http://schemas.microsoft.com/office/drawing/2014/main" val="2221033084"/>
                    </a:ext>
                  </a:extLst>
                </a:gridCol>
              </a:tblGrid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6072624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3329061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6683949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5025774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Table: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9781178"/>
                  </a:ext>
                </a:extLst>
              </a:tr>
              <a:tr h="20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2057519"/>
                  </a:ext>
                </a:extLst>
              </a:tr>
              <a:tr h="2185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Runoff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457288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683E991-9D2B-2022-E877-B0E5D7BE4472}"/>
              </a:ext>
            </a:extLst>
          </p:cNvPr>
          <p:cNvSpPr txBox="1"/>
          <p:nvPr/>
        </p:nvSpPr>
        <p:spPr>
          <a:xfrm>
            <a:off x="714030" y="4706272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One 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F502E6-E006-65B5-7EC4-7740B4F5DB45}"/>
              </a:ext>
            </a:extLst>
          </p:cNvPr>
          <p:cNvSpPr txBox="1"/>
          <p:nvPr/>
        </p:nvSpPr>
        <p:spPr>
          <a:xfrm>
            <a:off x="2445406" y="4706272"/>
            <a:ext cx="962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Two Lane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D1E319-6C8A-5453-0FD7-AF57BEF7CCBA}"/>
              </a:ext>
            </a:extLst>
          </p:cNvPr>
          <p:cNvSpPr txBox="1"/>
          <p:nvPr/>
        </p:nvSpPr>
        <p:spPr>
          <a:xfrm>
            <a:off x="4123660" y="4706272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Three Lane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5CF60-256D-3CD1-2C62-32C6EA3B1CA4}"/>
              </a:ext>
            </a:extLst>
          </p:cNvPr>
          <p:cNvSpPr txBox="1"/>
          <p:nvPr/>
        </p:nvSpPr>
        <p:spPr>
          <a:xfrm>
            <a:off x="5914970" y="4706272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Four Lane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E1205-9B12-9CFD-BCD0-553EFFC8360A}"/>
              </a:ext>
            </a:extLst>
          </p:cNvPr>
          <p:cNvSpPr txBox="1"/>
          <p:nvPr/>
        </p:nvSpPr>
        <p:spPr>
          <a:xfrm>
            <a:off x="7686242" y="4706272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Five Lane</a:t>
            </a:r>
          </a:p>
        </p:txBody>
      </p:sp>
    </p:spTree>
    <p:extLst>
      <p:ext uri="{BB962C8B-B14F-4D97-AF65-F5344CB8AC3E}">
        <p14:creationId xmlns:p14="http://schemas.microsoft.com/office/powerpoint/2010/main" val="13295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E8C24-E64B-8B67-923F-34FFC86A3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B584-7B9E-C6DC-652E-BFD8574F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14" y="258792"/>
            <a:ext cx="9417018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Mitigation – Apply Design Memo No. 7-24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846D3-183F-9D82-ED1E-A7CCA0BA8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7314" y="2782272"/>
            <a:ext cx="9537788" cy="287780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Design Memorandum No. 7-24 HD-702.5 indicates shoulder slopes in reaction to superelevation with the intent of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shedding water from the travel way </a:t>
            </a:r>
            <a:r>
              <a:rPr lang="en-US" sz="2000" dirty="0">
                <a:latin typeface="Palatino Linotype" panose="02040502050505030304" pitchFamily="18" charset="0"/>
              </a:rPr>
              <a:t>until a ≥7% travel way slope is encountered. </a:t>
            </a: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r>
              <a:rPr lang="en-US" sz="2000" dirty="0">
                <a:latin typeface="Palatino Linotype" panose="02040502050505030304" pitchFamily="18" charset="0"/>
              </a:rPr>
              <a:t>Preventing water from entering the travel way from the shoulder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decreases the drainage path length which decreases water film thicknesses</a:t>
            </a:r>
            <a:r>
              <a:rPr lang="en-US" sz="2000" dirty="0">
                <a:latin typeface="Palatino Linotype" panose="02040502050505030304" pitchFamily="18" charset="0"/>
              </a:rPr>
              <a:t>, especially in superelevation transitions. </a:t>
            </a:r>
          </a:p>
          <a:p>
            <a:pPr marL="0" indent="0">
              <a:buNone/>
            </a:pPr>
            <a:endParaRPr lang="en-US" sz="2000" dirty="0">
              <a:latin typeface="Palatino Linotype" panose="02040502050505030304" pitchFamily="18" charset="0"/>
            </a:endParaRP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endParaRPr lang="en-US" sz="2000" b="1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US" sz="2000" b="1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792B170-AA75-072F-75F2-69476DC32DF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-2437" r="1576" b="393"/>
          <a:stretch/>
        </p:blipFill>
        <p:spPr>
          <a:xfrm>
            <a:off x="9920377" y="1584355"/>
            <a:ext cx="2139351" cy="5273645"/>
          </a:xfrm>
        </p:spPr>
      </p:pic>
    </p:spTree>
    <p:extLst>
      <p:ext uri="{BB962C8B-B14F-4D97-AF65-F5344CB8AC3E}">
        <p14:creationId xmlns:p14="http://schemas.microsoft.com/office/powerpoint/2010/main" val="18408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Presentation Agenda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4CA9F3-C995-910D-5B2D-3CE29229945A}"/>
              </a:ext>
            </a:extLst>
          </p:cNvPr>
          <p:cNvGrpSpPr/>
          <p:nvPr/>
        </p:nvGrpSpPr>
        <p:grpSpPr>
          <a:xfrm>
            <a:off x="60960" y="2376576"/>
            <a:ext cx="12070080" cy="3108960"/>
            <a:chOff x="579149" y="2342071"/>
            <a:chExt cx="11423802" cy="2950234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91E62B6E-19F8-FDDF-02B2-0593CDFC5269}"/>
                </a:ext>
              </a:extLst>
            </p:cNvPr>
            <p:cNvSpPr/>
            <p:nvPr/>
          </p:nvSpPr>
          <p:spPr>
            <a:xfrm>
              <a:off x="579149" y="2342071"/>
              <a:ext cx="2988363" cy="2950234"/>
            </a:xfrm>
            <a:prstGeom prst="homePlate">
              <a:avLst>
                <a:gd name="adj" fmla="val 48237"/>
              </a:avLst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47DEA7F3-3189-7303-5F3E-CC624AE80687}"/>
                </a:ext>
              </a:extLst>
            </p:cNvPr>
            <p:cNvSpPr/>
            <p:nvPr/>
          </p:nvSpPr>
          <p:spPr>
            <a:xfrm>
              <a:off x="2330303" y="2342071"/>
              <a:ext cx="4053236" cy="2950234"/>
            </a:xfrm>
            <a:prstGeom prst="chevron">
              <a:avLst>
                <a:gd name="adj" fmla="val 47953"/>
              </a:avLst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E3B287B-0E5D-8504-00F1-8C1E82647296}"/>
                </a:ext>
              </a:extLst>
            </p:cNvPr>
            <p:cNvSpPr/>
            <p:nvPr/>
          </p:nvSpPr>
          <p:spPr>
            <a:xfrm>
              <a:off x="5133688" y="2342071"/>
              <a:ext cx="4053236" cy="2950234"/>
            </a:xfrm>
            <a:prstGeom prst="chevron">
              <a:avLst>
                <a:gd name="adj" fmla="val 47953"/>
              </a:avLst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FEEA90BB-B18F-3EB3-955E-B712874DE637}"/>
                </a:ext>
              </a:extLst>
            </p:cNvPr>
            <p:cNvSpPr/>
            <p:nvPr/>
          </p:nvSpPr>
          <p:spPr>
            <a:xfrm>
              <a:off x="7949715" y="2342071"/>
              <a:ext cx="4053236" cy="2950234"/>
            </a:xfrm>
            <a:prstGeom prst="chevron">
              <a:avLst>
                <a:gd name="adj" fmla="val 4795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6BDB43-7A43-9320-C840-B3475207B861}"/>
              </a:ext>
            </a:extLst>
          </p:cNvPr>
          <p:cNvSpPr txBox="1"/>
          <p:nvPr/>
        </p:nvSpPr>
        <p:spPr>
          <a:xfrm>
            <a:off x="112128" y="3553097"/>
            <a:ext cx="26224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Relay importance of hydroplaning assessments</a:t>
            </a:r>
            <a:r>
              <a:rPr lang="en-US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F00BC-3036-E2FF-A0C4-02DB3F1FFEB6}"/>
              </a:ext>
            </a:extLst>
          </p:cNvPr>
          <p:cNvSpPr txBox="1"/>
          <p:nvPr/>
        </p:nvSpPr>
        <p:spPr>
          <a:xfrm>
            <a:off x="3277416" y="3583875"/>
            <a:ext cx="2622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Provide background information and recommended values </a:t>
            </a:r>
            <a:endParaRPr lang="en-US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10450-6F8A-7EF4-30F2-603ECB0B187F}"/>
              </a:ext>
            </a:extLst>
          </p:cNvPr>
          <p:cNvSpPr txBox="1"/>
          <p:nvPr/>
        </p:nvSpPr>
        <p:spPr>
          <a:xfrm>
            <a:off x="6243411" y="3583875"/>
            <a:ext cx="2622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Walkthrough how to assess hydroplaning potential on a project</a:t>
            </a:r>
            <a:endParaRPr lang="en-US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F7831-0912-D150-1EC7-E587B079532F}"/>
              </a:ext>
            </a:extLst>
          </p:cNvPr>
          <p:cNvSpPr txBox="1"/>
          <p:nvPr/>
        </p:nvSpPr>
        <p:spPr>
          <a:xfrm>
            <a:off x="9209406" y="3583875"/>
            <a:ext cx="2622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Discuss mitigation strategies and potential solutions </a:t>
            </a:r>
            <a:endParaRPr lang="en-US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5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325A2-C295-B53F-A67D-607B763C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6D818-1569-B41D-9C9D-EE596B94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Mitigation – Changing Crown/Rotation 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4877A-DC63-27C0-F95A-CE18983F0C7E}"/>
              </a:ext>
            </a:extLst>
          </p:cNvPr>
          <p:cNvSpPr txBox="1"/>
          <p:nvPr/>
        </p:nvSpPr>
        <p:spPr>
          <a:xfrm>
            <a:off x="169652" y="1699087"/>
            <a:ext cx="11852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For multilane facilities, the crown/rotation point can be strategically changed to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minimize pavement sloped in a common direction.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Changing crown/rotation point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decreases the superelevation rotation width, decreasing transition length.</a:t>
            </a:r>
            <a:r>
              <a:rPr lang="en-US" sz="2000" dirty="0">
                <a:latin typeface="Palatino Linotype" panose="02040502050505030304" pitchFamily="18" charset="0"/>
              </a:rPr>
              <a:t> (shortens length of cross slope below 0.5%)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Changing crown/rotation point sheds more water towards the median increasing drainage costs in the median. </a:t>
            </a: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2C56FB56-93CE-D469-7B77-AC4C22678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978"/>
            <a:ext cx="9954883" cy="20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37DEC-D05E-024C-4D2F-452DE3D7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B880B-46EE-6AB5-73B9-DB8755EB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41" y="0"/>
            <a:ext cx="11533517" cy="96786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Mitigation – Stagger Superelevation By Lane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65406-AD29-F795-776E-C7C8135C4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033" y="1686463"/>
            <a:ext cx="4088922" cy="348507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Superelevation transitions can be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staggered to segment the length of drainage rollover </a:t>
            </a:r>
            <a:r>
              <a:rPr lang="en-US" sz="2000" dirty="0">
                <a:latin typeface="Palatino Linotype" panose="02040502050505030304" pitchFamily="18" charset="0"/>
              </a:rPr>
              <a:t>through the zero cross slope location into smaller pieces.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Segmenting the drainage rollover paths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will decrease the water film thickness through the transition.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458615-EFE0-089C-1C0A-2B27C7A0C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1446262"/>
            <a:ext cx="7368853" cy="3965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532FF-457D-DB2F-7760-820D9F922087}"/>
              </a:ext>
            </a:extLst>
          </p:cNvPr>
          <p:cNvSpPr txBox="1"/>
          <p:nvPr/>
        </p:nvSpPr>
        <p:spPr>
          <a:xfrm>
            <a:off x="11629758" y="541173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9150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58717-C23B-F641-5965-23025810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sunburst chart&#10;&#10;AI-generated content may be incorrect.">
            <a:extLst>
              <a:ext uri="{FF2B5EF4-FFF2-40B4-BE49-F238E27FC236}">
                <a16:creationId xmlns:a16="http://schemas.microsoft.com/office/drawing/2014/main" id="{89FACDC1-A78F-1D4E-0C41-0F86DD065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03" y="4829583"/>
            <a:ext cx="1762637" cy="175933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D60A06-68AF-CD4F-597A-7F2CFC5E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Mitigation – Add Barriers/Inlets Between Lanes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A1E5E-5484-BC32-A598-C22255D7B2EC}"/>
              </a:ext>
            </a:extLst>
          </p:cNvPr>
          <p:cNvSpPr txBox="1"/>
          <p:nvPr/>
        </p:nvSpPr>
        <p:spPr>
          <a:xfrm>
            <a:off x="148360" y="1527005"/>
            <a:ext cx="116957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For large multilane facilities, groups of lanes in a common travel direction can be separated by barriers to </a:t>
            </a:r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strategically create a location to construct inlets</a:t>
            </a:r>
            <a:r>
              <a:rPr lang="en-US" sz="2000" dirty="0">
                <a:latin typeface="Palatino Linotype" panose="02040502050505030304" pitchFamily="18" charset="0"/>
              </a:rPr>
              <a:t> before water film thickness reaches a depth of concern.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Inlets can be introduced without the construction of barriers but make maintenance operations can become more difficult.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3B21730C-9DA3-7EC7-E2DF-2EC80EFDA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2" y="3538496"/>
            <a:ext cx="9667336" cy="1525209"/>
          </a:xfrm>
          <a:prstGeom prst="rect">
            <a:avLst/>
          </a:prstGeom>
        </p:spPr>
      </p:pic>
      <p:pic>
        <p:nvPicPr>
          <p:cNvPr id="16" name="Picture 15" descr="Diagram, schematic&#10;&#10;AI-generated content may be incorrect.">
            <a:extLst>
              <a:ext uri="{FF2B5EF4-FFF2-40B4-BE49-F238E27FC236}">
                <a16:creationId xmlns:a16="http://schemas.microsoft.com/office/drawing/2014/main" id="{49B43006-FD2E-3B4C-A634-2AA510540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2" y="5063705"/>
            <a:ext cx="9667336" cy="1525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EC2FA-5882-5D98-CAA4-B37C0213AF3F}"/>
              </a:ext>
            </a:extLst>
          </p:cNvPr>
          <p:cNvSpPr txBox="1"/>
          <p:nvPr/>
        </p:nvSpPr>
        <p:spPr>
          <a:xfrm>
            <a:off x="0" y="621958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32347-89AE-B666-259A-E22770A6B4E3}"/>
              </a:ext>
            </a:extLst>
          </p:cNvPr>
          <p:cNvSpPr txBox="1"/>
          <p:nvPr/>
        </p:nvSpPr>
        <p:spPr>
          <a:xfrm>
            <a:off x="0" y="470644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235204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DDFEA-3436-34B6-E980-7DF5899FC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57807-4250-3E2C-C1E6-66B63CF8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14" y="258792"/>
            <a:ext cx="9417018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Mitigation – Changing Pavement Material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7F8DB75-3A62-FD38-D614-1A67FBB19E9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27314" y="1789082"/>
                <a:ext cx="9537788" cy="481012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>
                    <a:latin typeface="Palatino Linotype" panose="02040502050505030304" pitchFamily="18" charset="0"/>
                  </a:rPr>
                  <a:t>We </a:t>
                </a:r>
                <a:r>
                  <a:rPr lang="en-US" sz="2000" b="1" dirty="0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do not recommend open graded friction courses</a:t>
                </a:r>
                <a:r>
                  <a:rPr lang="en-US" sz="2000" dirty="0">
                    <a:latin typeface="Palatino Linotype" panose="02040502050505030304" pitchFamily="18" charset="0"/>
                  </a:rPr>
                  <a:t> for use in Kentucky due to maintenance and freeze/thaw durability concerns.</a:t>
                </a:r>
              </a:p>
              <a:p>
                <a:pPr marL="0" indent="0">
                  <a:buNone/>
                </a:pPr>
                <a:endParaRPr lang="en-US" sz="2000" dirty="0">
                  <a:latin typeface="Palatino Linotype" panose="02040502050505030304" pitchFamily="18" charset="0"/>
                </a:endParaRPr>
              </a:p>
              <a:p>
                <a:r>
                  <a:rPr lang="en-US" sz="2000" dirty="0">
                    <a:latin typeface="Palatino Linotype" panose="02040502050505030304" pitchFamily="18" charset="0"/>
                  </a:rPr>
                  <a:t>KYTC Standard Spec. 501.03.13H – Transverse grooves for concrete pavement – </a:t>
                </a:r>
                <a:r>
                  <a:rPr lang="en-US" sz="2000" b="1" dirty="0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width 0.09 to 0.13 inches, depth 0.12 to 0.19 inches, spacing 0.4 to 1.5 inches </a:t>
                </a:r>
                <a:r>
                  <a:rPr lang="en-US" sz="2000" dirty="0">
                    <a:latin typeface="Palatino Linotype" panose="02040502050505030304" pitchFamily="18" charset="0"/>
                  </a:rPr>
                  <a:t>with no more than 50 percent of the spacing being on inch or greater.</a:t>
                </a:r>
              </a:p>
              <a:p>
                <a:pPr marL="0" indent="0">
                  <a:buNone/>
                </a:pPr>
                <a:endParaRPr lang="en-US" sz="2000" dirty="0">
                  <a:latin typeface="Palatino Linotype" panose="02040502050505030304" pitchFamily="18" charset="0"/>
                </a:endParaRPr>
              </a:p>
              <a:p>
                <a:r>
                  <a:rPr lang="en-US" sz="2000" dirty="0">
                    <a:latin typeface="Palatino Linotype" panose="02040502050505030304" pitchFamily="18" charset="0"/>
                  </a:rPr>
                  <a:t>Mean texture depth is essentially: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𝑣𝑜𝑖𝑑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𝑣𝑜𝑙𝑢𝑚𝑛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𝑠𝑎𝑚𝑝𝑙𝑒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𝑎𝑟𝑒𝑎</m:t>
                        </m:r>
                      </m:den>
                    </m:f>
                  </m:oMath>
                </a14:m>
                <a:endParaRPr lang="en-US" sz="2000" dirty="0">
                  <a:latin typeface="Palatino Linotype" panose="0204050205050503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latin typeface="Palatino Linotype" panose="02040502050505030304" pitchFamily="18" charset="0"/>
                </a:endParaRPr>
              </a:p>
              <a:p>
                <a:r>
                  <a:rPr lang="en-US" sz="2000" dirty="0">
                    <a:latin typeface="Palatino Linotype" panose="02040502050505030304" pitchFamily="18" charset="0"/>
                  </a:rPr>
                  <a:t>The KYTC Standard Spec. results in a theoretical </a:t>
                </a:r>
                <a:r>
                  <a:rPr lang="en-US" sz="2000" b="1" dirty="0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mean texture depth range of 0.011 inches to 0.062 inches</a:t>
                </a:r>
                <a:r>
                  <a:rPr lang="en-US" sz="2000" dirty="0">
                    <a:latin typeface="Palatino Linotype" panose="02040502050505030304" pitchFamily="18" charset="0"/>
                  </a:rPr>
                  <a:t>. Increasing groove width, increasing groove depth, and decreasing grove spacing </a:t>
                </a:r>
                <a:r>
                  <a:rPr lang="en-US" sz="2000" b="1" dirty="0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increases the mean texture depth decreasing water film thickness.</a:t>
                </a:r>
                <a:r>
                  <a:rPr lang="en-US" sz="2000" dirty="0">
                    <a:latin typeface="Palatino Linotype" panose="020405020505050303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sz="2000" dirty="0">
                  <a:latin typeface="Palatino Linotype" panose="02040502050505030304" pitchFamily="18" charset="0"/>
                </a:endParaRPr>
              </a:p>
              <a:p>
                <a:endParaRPr lang="en-US" sz="2000" dirty="0">
                  <a:latin typeface="Palatino Linotype" panose="02040502050505030304" pitchFamily="18" charset="0"/>
                </a:endParaRPr>
              </a:p>
              <a:p>
                <a:endParaRPr lang="en-US" sz="2000" dirty="0">
                  <a:latin typeface="Palatino Linotype" panose="02040502050505030304" pitchFamily="18" charset="0"/>
                </a:endParaRPr>
              </a:p>
              <a:p>
                <a:endParaRPr lang="en-US" sz="2000" dirty="0">
                  <a:latin typeface="Palatino Linotype" panose="02040502050505030304" pitchFamily="18" charset="0"/>
                </a:endParaRPr>
              </a:p>
              <a:p>
                <a:endParaRPr lang="en-US" sz="2000" dirty="0">
                  <a:latin typeface="Palatino Linotype" panose="02040502050505030304" pitchFamily="18" charset="0"/>
                </a:endParaRPr>
              </a:p>
              <a:p>
                <a:endParaRPr lang="en-US" sz="2000" dirty="0">
                  <a:latin typeface="Palatino Linotype" panose="02040502050505030304" pitchFamily="18" charset="0"/>
                </a:endParaRPr>
              </a:p>
              <a:p>
                <a:endParaRPr lang="en-US" sz="2000" b="1" u="sng" dirty="0">
                  <a:solidFill>
                    <a:srgbClr val="FF0000"/>
                  </a:solidFill>
                  <a:latin typeface="Palatino Linotype" panose="02040502050505030304" pitchFamily="18" charset="0"/>
                </a:endParaRPr>
              </a:p>
              <a:p>
                <a:endParaRPr lang="en-US" sz="2000" b="1" u="sng" dirty="0">
                  <a:solidFill>
                    <a:srgbClr val="FF0000"/>
                  </a:solidFill>
                  <a:latin typeface="Palatino Linotype" panose="02040502050505030304" pitchFamily="18" charset="0"/>
                </a:endParaRPr>
              </a:p>
              <a:p>
                <a:endParaRPr lang="en-US" sz="2400" dirty="0">
                  <a:latin typeface="Palatino Linotype" panose="02040502050505030304" pitchFamily="18" charset="0"/>
                </a:endParaRPr>
              </a:p>
              <a:p>
                <a:endParaRPr lang="en-US" sz="2400" dirty="0">
                  <a:latin typeface="Palatino Linotype" panose="02040502050505030304" pitchFamily="18" charset="0"/>
                </a:endParaRPr>
              </a:p>
              <a:p>
                <a:endParaRPr lang="en-US" sz="2400" b="1" dirty="0"/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7F8DB75-3A62-FD38-D614-1A67FBB19E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27314" y="1789082"/>
                <a:ext cx="9537788" cy="4810126"/>
              </a:xfrm>
              <a:blipFill>
                <a:blip r:embed="rId2"/>
                <a:stretch>
                  <a:fillRect l="-575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CD518A-E76A-6FE4-BEB4-78B192B0E6C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29900" r="29900"/>
          <a:stretch/>
        </p:blipFill>
        <p:spPr>
          <a:xfrm>
            <a:off x="9939773" y="1584355"/>
            <a:ext cx="2119954" cy="5273645"/>
          </a:xfrm>
        </p:spPr>
      </p:pic>
    </p:spTree>
    <p:extLst>
      <p:ext uri="{BB962C8B-B14F-4D97-AF65-F5344CB8AC3E}">
        <p14:creationId xmlns:p14="http://schemas.microsoft.com/office/powerpoint/2010/main" val="8933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03790" y="1431985"/>
            <a:ext cx="6729533" cy="3994030"/>
          </a:xfrm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Mitigation strategies can not fully eliminate hydroplaning potential from roadways but can significantly decrease risk.</a:t>
            </a:r>
          </a:p>
          <a:p>
            <a:r>
              <a:rPr lang="en-US" dirty="0">
                <a:latin typeface="Palatino Linotype" panose="02040502050505030304" pitchFamily="18" charset="0"/>
              </a:rPr>
              <a:t>Assessments are made utilizing assumed generalizations and parameters to encapsulate a conservative median of drivers and conditions.</a:t>
            </a:r>
          </a:p>
          <a:p>
            <a:r>
              <a:rPr lang="en-US" dirty="0">
                <a:latin typeface="Palatino Linotype" panose="02040502050505030304" pitchFamily="18" charset="0"/>
              </a:rPr>
              <a:t>Aggressive driver behavior, poor vehicle maintenance, high intensity storms, or any deviations from the assumed generalizations and parameters could result in higher hydroplaning potential and crashes.</a:t>
            </a:r>
          </a:p>
          <a:p>
            <a:r>
              <a:rPr lang="en-US" dirty="0">
                <a:latin typeface="Palatino Linotype" panose="02040502050505030304" pitchFamily="18" charset="0"/>
              </a:rPr>
              <a:t>Performing assessments and applying strategies early in the design process is the best way for us to provide safe, efficient, and fiscally responsible transportation systems.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96" y="1257300"/>
            <a:ext cx="7204453" cy="889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60597" y="2323306"/>
            <a:ext cx="4576038" cy="2899623"/>
          </a:xfrm>
        </p:spPr>
        <p:txBody>
          <a:bodyPr/>
          <a:lstStyle/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Cameron.brunty@ky.gov</a:t>
            </a:r>
            <a:endParaRPr lang="en-US" dirty="0"/>
          </a:p>
          <a:p>
            <a:r>
              <a:rPr lang="en-US" dirty="0">
                <a:hlinkClick r:id="rId3"/>
              </a:rPr>
              <a:t>Jmeyer@hmbpe.com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sky, outdoor, sign&#10;&#10;AI-generated content may be incorrect.">
            <a:extLst>
              <a:ext uri="{FF2B5EF4-FFF2-40B4-BE49-F238E27FC236}">
                <a16:creationId xmlns:a16="http://schemas.microsoft.com/office/drawing/2014/main" id="{E6A118B9-97F0-4655-9D7F-8C5655F3B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35" y="1630758"/>
            <a:ext cx="3422704" cy="34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4" y="258792"/>
            <a:ext cx="872331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7314" y="1789082"/>
            <a:ext cx="9537788" cy="48101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FDOT. - Enhanced </a:t>
            </a:r>
            <a:r>
              <a:rPr lang="en-US" sz="2000" dirty="0" err="1">
                <a:latin typeface="Palatino Linotype" panose="02040502050505030304" pitchFamily="18" charset="0"/>
              </a:rPr>
              <a:t>Hydroloplaning</a:t>
            </a:r>
            <a:r>
              <a:rPr lang="en-US" sz="2000" dirty="0">
                <a:latin typeface="Palatino Linotype" panose="02040502050505030304" pitchFamily="18" charset="0"/>
              </a:rPr>
              <a:t> Prediction Tool - Hyung S. Lee and Dinesh </a:t>
            </a:r>
            <a:r>
              <a:rPr lang="en-US" sz="2000" dirty="0" err="1">
                <a:latin typeface="Palatino Linotype" panose="02040502050505030304" pitchFamily="18" charset="0"/>
              </a:rPr>
              <a:t>Ayyala</a:t>
            </a:r>
            <a:r>
              <a:rPr lang="en-US" sz="2000" dirty="0">
                <a:latin typeface="Palatino Linotype" panose="02040502050505030304" pitchFamily="18" charset="0"/>
              </a:rPr>
              <a:t> - 2020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NCDOT. - Guidelines for Drainage Studies and Hydraulic Design 4.3.2.2 - 2022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FDOT. - Evaluation of Driver Behavior to Hydroplaning in the State of Florida Using Driver Simulation - Claude Villiers, </a:t>
            </a:r>
            <a:r>
              <a:rPr lang="en-US" sz="2000" dirty="0" err="1">
                <a:latin typeface="Palatino Linotype" panose="02040502050505030304" pitchFamily="18" charset="0"/>
              </a:rPr>
              <a:t>Dahai</a:t>
            </a:r>
            <a:r>
              <a:rPr lang="en-US" sz="2000" dirty="0">
                <a:latin typeface="Palatino Linotype" panose="02040502050505030304" pitchFamily="18" charset="0"/>
              </a:rPr>
              <a:t> Guo, and Bertho Augustin - 2012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FDOT. - Design Manual 210.2.4 - 2025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FDOT. - Hydroplaning Crash Study and Mitigation Strategies Phase II - Al-Ahad Ekram and Steven Kane - 2018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Palatino Linotype" panose="02040502050505030304" pitchFamily="18" charset="0"/>
            </a:endParaRP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6B0B9D2-5FFD-5433-3CC1-E2EF3EE9791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r="287"/>
          <a:stretch/>
        </p:blipFill>
        <p:spPr>
          <a:xfrm>
            <a:off x="9931399" y="1603525"/>
            <a:ext cx="2156610" cy="5263999"/>
          </a:xfrm>
        </p:spPr>
      </p:pic>
    </p:spTree>
    <p:extLst>
      <p:ext uri="{BB962C8B-B14F-4D97-AF65-F5344CB8AC3E}">
        <p14:creationId xmlns:p14="http://schemas.microsoft.com/office/powerpoint/2010/main" val="3325382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4" y="258792"/>
            <a:ext cx="872331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Rain Related Crash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7314" y="1789082"/>
            <a:ext cx="9537788" cy="4810126"/>
          </a:xfrm>
        </p:spPr>
        <p:txBody>
          <a:bodyPr>
            <a:normAutofit/>
          </a:bodyPr>
          <a:lstStyle/>
          <a:p>
            <a:endParaRPr lang="en-US" sz="2400" dirty="0">
              <a:latin typeface="Palatino Linotype" panose="02040502050505030304" pitchFamily="18" charset="0"/>
            </a:endParaRPr>
          </a:p>
          <a:p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574,047</a:t>
            </a:r>
            <a:r>
              <a:rPr lang="en-US" sz="2400" dirty="0">
                <a:latin typeface="Palatino Linotype" panose="02040502050505030304" pitchFamily="18" charset="0"/>
              </a:rPr>
              <a:t> rain/mist related crashes per year, approx.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10%</a:t>
            </a:r>
            <a:r>
              <a:rPr lang="en-US" sz="2400" dirty="0">
                <a:latin typeface="Palatino Linotype" panose="02040502050505030304" pitchFamily="18" charset="0"/>
              </a:rPr>
              <a:t> of all vehicle crashes. (2019-2023 estimated five-year average)</a:t>
            </a:r>
          </a:p>
          <a:p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219,039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rain/mist related injuries per year, approx.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9%</a:t>
            </a:r>
            <a:r>
              <a:rPr lang="en-US" sz="2400" dirty="0">
                <a:latin typeface="Palatino Linotype" panose="02040502050505030304" pitchFamily="18" charset="0"/>
              </a:rPr>
              <a:t> of all vehicle injuries. (2019-2023 estimated five-year average)</a:t>
            </a:r>
          </a:p>
          <a:p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2,810</a:t>
            </a:r>
            <a:r>
              <a:rPr lang="en-US" sz="2400" dirty="0">
                <a:latin typeface="Palatino Linotype" panose="02040502050505030304" pitchFamily="18" charset="0"/>
              </a:rPr>
              <a:t> rain/mist related fatalities per year, approx.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7% </a:t>
            </a:r>
            <a:r>
              <a:rPr lang="en-US" sz="2400" dirty="0">
                <a:latin typeface="Palatino Linotype" panose="02040502050505030304" pitchFamily="18" charset="0"/>
              </a:rPr>
              <a:t>of all vehicle fatalities. (2019-2023 estimated five-year average)</a:t>
            </a:r>
          </a:p>
          <a:p>
            <a:r>
              <a:rPr lang="en-US" sz="2400" dirty="0">
                <a:latin typeface="Palatino Linotype" panose="02040502050505030304" pitchFamily="18" charset="0"/>
              </a:rPr>
              <a:t> Over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77% </a:t>
            </a:r>
            <a:r>
              <a:rPr lang="en-US" sz="2400" dirty="0">
                <a:latin typeface="Palatino Linotype" panose="02040502050505030304" pitchFamily="18" charset="0"/>
              </a:rPr>
              <a:t>of weather-related crashes happen during rain or mist conditions. 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How Do Weather Events Affect Roads? - FHWA Road Weather Management</a:t>
            </a:r>
            <a:endParaRPr lang="en-US" sz="2400" dirty="0">
              <a:latin typeface="Palatino Linotype" panose="02040502050505030304" pitchFamily="18" charset="0"/>
            </a:endParaRP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9" name="Picture Placeholder 8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86B0B9D2-5FFD-5433-3CC1-E2EF3EE9791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3526" r="56524"/>
          <a:stretch/>
        </p:blipFill>
        <p:spPr>
          <a:xfrm>
            <a:off x="9931147" y="1584355"/>
            <a:ext cx="2119954" cy="5273645"/>
          </a:xfrm>
        </p:spPr>
      </p:pic>
    </p:spTree>
    <p:extLst>
      <p:ext uri="{BB962C8B-B14F-4D97-AF65-F5344CB8AC3E}">
        <p14:creationId xmlns:p14="http://schemas.microsoft.com/office/powerpoint/2010/main" val="38868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What is Hydroplaning?</a:t>
            </a:r>
          </a:p>
        </p:txBody>
      </p:sp>
      <p:pic>
        <p:nvPicPr>
          <p:cNvPr id="5" name="Picture 4" descr="Icon&#10;&#10;AI-generated content may be incorrect.">
            <a:extLst>
              <a:ext uri="{FF2B5EF4-FFF2-40B4-BE49-F238E27FC236}">
                <a16:creationId xmlns:a16="http://schemas.microsoft.com/office/drawing/2014/main" id="{1DB4CFE5-6F94-E165-4B2C-F0C4DA811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3" y="1697113"/>
            <a:ext cx="11698333" cy="3038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061D5-9497-D822-BE27-B00C35F63441}"/>
              </a:ext>
            </a:extLst>
          </p:cNvPr>
          <p:cNvSpPr txBox="1"/>
          <p:nvPr/>
        </p:nvSpPr>
        <p:spPr>
          <a:xfrm>
            <a:off x="246833" y="4935414"/>
            <a:ext cx="9846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Dynamic hydroplaning occurs when a vehicle’s tire encounters a greater water film thickness than that which can be pushed away by the tire, lifting the tire from the pavement, making the vehicle unstable.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A291E-3326-CC1D-785F-27F646654674}"/>
              </a:ext>
            </a:extLst>
          </p:cNvPr>
          <p:cNvSpPr txBox="1"/>
          <p:nvPr/>
        </p:nvSpPr>
        <p:spPr>
          <a:xfrm>
            <a:off x="11488777" y="473990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20184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A258865D-5E13-094E-9D84-91837A216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91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34338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Water Film Thickness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icture Placeholder 2"/>
              <p:cNvSpPr>
                <a:spLocks noGrp="1"/>
              </p:cNvSpPr>
              <p:nvPr>
                <p:ph type="pic" idx="1"/>
              </p:nvPr>
            </p:nvSpPr>
            <p:spPr>
              <a:xfrm>
                <a:off x="4649120" y="-1"/>
                <a:ext cx="7542879" cy="640942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TXDOT/</a:t>
                </a:r>
                <a:r>
                  <a:rPr lang="en-US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Gallaway</a:t>
                </a:r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 (1979) (recommended)</a:t>
                </a:r>
              </a:p>
              <a:p>
                <a:endParaRPr lang="en-US" sz="1200" b="0" i="1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𝑊𝐹𝑇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=0.003726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𝑀𝑇𝐷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0.125</m:t>
                          </m:r>
                        </m:sup>
                      </m:sSup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0.519</m:t>
                          </m:r>
                        </m:sup>
                      </m:sSup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0.562</m:t>
                          </m:r>
                        </m:sup>
                      </m:sSup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−0.364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𝑀𝑇𝐷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WFT = water film thickness (in)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L = length of drainage path (ft)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I = rainfall intensity (in/</a:t>
                </a:r>
                <a:r>
                  <a:rPr lang="en-US" sz="1200" dirty="0" err="1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hr</a:t>
                </a: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S = cross slope (ft/ft)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MTD = mean texture depth (in)</a:t>
                </a:r>
              </a:p>
              <a:p>
                <a:pPr>
                  <a:spcBef>
                    <a:spcPts val="0"/>
                  </a:spcBef>
                </a:pPr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PAVDRN (1998)</a:t>
                </a:r>
              </a:p>
              <a:p>
                <a:pPr>
                  <a:spcBef>
                    <a:spcPts val="0"/>
                  </a:spcBef>
                </a:pPr>
                <a:endPara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𝑊𝐹𝑇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𝑁𝐿𝐼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36.1</m:t>
                                  </m:r>
                                  <m:sSup>
                                    <m:sSupPr>
                                      <m:ctrlPr>
                                        <a:rPr lang="en-US" sz="120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0.5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0.6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𝑀𝑇𝐷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  <a:effectLst/>
                  <a:latin typeface="Palatino Linotype" panose="02040502050505030304" pitchFamily="18" charset="0"/>
                </a:endParaRPr>
              </a:p>
              <a:p>
                <a:endParaRPr lang="en-US" sz="1200" dirty="0">
                  <a:solidFill>
                    <a:schemeClr val="tx1"/>
                  </a:solidFill>
                  <a:effectLst/>
                  <a:latin typeface="Palatino Linotype" panose="0204050205050503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WFT = water film thickness (in)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N = manning's roughness coefficient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L = length of drainage path (ft)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I = excess rainfall intensity (in/</a:t>
                </a:r>
                <a:r>
                  <a:rPr lang="en-US" sz="1200" dirty="0" err="1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hr</a:t>
                </a: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) (rainfall intensity – infiltration)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S = cross slope (ft/ft)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MTD = mean texture depth (in)</a:t>
                </a:r>
              </a:p>
              <a:p>
                <a:r>
                  <a:rPr lang="en-US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UK Road Research Laboratory (1968)</a:t>
                </a:r>
              </a:p>
              <a:p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𝑊𝐹𝑇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0.046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𝐿𝐼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</m:sup>
                          </m:sSup>
                        </m:den>
                      </m:f>
                      <m: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MTD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200" dirty="0">
                    <a:solidFill>
                      <a:schemeClr val="accent2"/>
                    </a:solidFill>
                    <a:latin typeface="Palatino Linotype" panose="02040502050505030304" pitchFamily="18" charset="0"/>
                  </a:rPr>
                  <a:t>	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Arial" panose="020B0604020202020204" pitchFamily="34" charset="0"/>
                  </a:rPr>
                  <a:t>WFT = water film thickness (mm)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Arial" panose="020B0604020202020204" pitchFamily="34" charset="0"/>
                  </a:rPr>
                  <a:t>	L = length of drainage path (m)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Arial" panose="020B0604020202020204" pitchFamily="34" charset="0"/>
                  </a:rPr>
                  <a:t>	I = rainfall intensity (mm/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Arial" panose="020B0604020202020204" pitchFamily="34" charset="0"/>
                  </a:rPr>
                  <a:t>hr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Arial" panose="020B0604020202020204" pitchFamily="34" charset="0"/>
                  </a:rPr>
                  <a:t>	S = flow path slope (m/m)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+mn-ea"/>
                    <a:cs typeface="Arial" panose="020B0604020202020204" pitchFamily="34" charset="0"/>
                  </a:rPr>
                  <a:t>	MTD = mean texture depth (mm)</a:t>
                </a:r>
              </a:p>
              <a:p>
                <a:endParaRPr lang="en-US" sz="1800" dirty="0">
                  <a:solidFill>
                    <a:schemeClr val="accent2"/>
                  </a:solidFill>
                  <a:effectLst/>
                  <a:latin typeface="Palatino Linotype" panose="0204050205050503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icture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idx="1"/>
              </p:nvPr>
            </p:nvSpPr>
            <p:spPr>
              <a:xfrm>
                <a:off x="4649120" y="-1"/>
                <a:ext cx="7542879" cy="6409427"/>
              </a:xfrm>
              <a:blipFill>
                <a:blip r:embed="rId3"/>
                <a:stretch>
                  <a:fillRect l="-81" t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875" y="3093018"/>
            <a:ext cx="3467100" cy="304898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accumulation of water above the surface of the pavement, measured as a depth. </a:t>
            </a:r>
          </a:p>
          <a:p>
            <a:endParaRPr lang="en-US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As water film thickness increases, hydroplaning potential increases.</a:t>
            </a:r>
          </a:p>
          <a:p>
            <a:endParaRPr lang="en-US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9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58865D-5E13-094E-9D84-91837A2163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491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34338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Hydroplaning Speed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icture Placeholder 2"/>
              <p:cNvSpPr>
                <a:spLocks noGrp="1"/>
              </p:cNvSpPr>
              <p:nvPr>
                <p:ph type="pic" idx="1"/>
              </p:nvPr>
            </p:nvSpPr>
            <p:spPr>
              <a:xfrm>
                <a:off x="4649120" y="-1"/>
                <a:ext cx="7542879" cy="6409427"/>
              </a:xfrm>
            </p:spPr>
            <p:txBody>
              <a:bodyPr>
                <a:normAutofit/>
              </a:bodyPr>
              <a:lstStyle/>
              <a:p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PAVDRN (1998) (recommended if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𝑾𝑭𝑻</m:t>
                    </m:r>
                    <m:r>
                      <a:rPr lang="en-US" sz="12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&lt;</m:t>
                    </m:r>
                    <m:r>
                      <a:rPr lang="en-US" sz="12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2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2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𝟎𝟗𝟒</m:t>
                    </m:r>
                    <m:r>
                      <a:rPr lang="en-US" sz="12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𝒊𝒏𝒄𝒉𝒆𝒔</m:t>
                    </m:r>
                  </m:oMath>
                </a14:m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)</a:t>
                </a:r>
              </a:p>
              <a:p>
                <a:endParaRPr lang="en-US" sz="1200" b="0" i="1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𝑃𝑆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=26.04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𝑊𝐹𝑇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−0.259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HPS = hydroplaning speed (mph)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latin typeface="Palatino Linotype" panose="02040502050505030304" pitchFamily="18" charset="0"/>
                  </a:rPr>
                  <a:t>	</a:t>
                </a: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WFT = water film thickness (in)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</a:t>
                </a:r>
              </a:p>
              <a:p>
                <a:pPr>
                  <a:spcBef>
                    <a:spcPts val="0"/>
                  </a:spcBef>
                </a:pPr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PAVDRN (1998) (recommended if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𝑾𝑭𝑻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≥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𝟎𝟗𝟒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𝒊𝒏𝒄𝒉𝒆𝒔</m:t>
                    </m:r>
                  </m:oMath>
                </a14:m>
                <a:r>
                  <a:rPr lang="en-US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)</a:t>
                </a:r>
              </a:p>
              <a:p>
                <a:pPr>
                  <a:spcBef>
                    <a:spcPts val="0"/>
                  </a:spcBef>
                </a:pPr>
                <a:endPara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𝐻𝑃𝑆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=3.09×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𝑀𝑎𝑥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10.409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𝑊𝐹𝑇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0.06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+3.507</m:t>
                              </m:r>
                            </m:e>
                          </m:d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28.952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200" b="0" i="1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b="0" i="1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𝑊𝐹𝑇</m:t>
                                          </m:r>
                                        </m:e>
                                        <m:sup>
                                          <m:r>
                                            <a:rPr lang="en-US" sz="1200" b="0" i="1" smtClean="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0.06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−7.817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𝑀𝑇𝐷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0.14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  <a:effectLst/>
                  <a:latin typeface="Palatino Linotype" panose="02040502050505030304" pitchFamily="18" charset="0"/>
                </a:endParaRPr>
              </a:p>
              <a:p>
                <a:endParaRPr lang="en-US" sz="1200" dirty="0">
                  <a:solidFill>
                    <a:schemeClr val="tx1"/>
                  </a:solidFill>
                  <a:effectLst/>
                  <a:latin typeface="Palatino Linotype" panose="0204050205050503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HPS = hydroplaning speed (mph)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latin typeface="Palatino Linotype" panose="02040502050505030304" pitchFamily="18" charset="0"/>
                  </a:rPr>
                  <a:t>	</a:t>
                </a: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WFT = water film thickness (in)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MTD = mean texture depth (in)</a:t>
                </a:r>
              </a:p>
              <a:p>
                <a:pPr>
                  <a:spcBef>
                    <a:spcPts val="0"/>
                  </a:spcBef>
                </a:pPr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TXDOT/</a:t>
                </a:r>
                <a:r>
                  <a:rPr lang="en-US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Gallaway</a:t>
                </a:r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 panose="02040502050505030304" pitchFamily="18" charset="0"/>
                  </a:rPr>
                  <a:t> (1979)</a:t>
                </a:r>
              </a:p>
              <a:p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𝐻𝑃𝑆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0.04</m:t>
                          </m:r>
                        </m:sup>
                      </m:sSup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0.3</m:t>
                          </m:r>
                        </m:sup>
                      </m:sSup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𝑇𝐷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0.06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200" b="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𝑀𝑎𝑥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10.409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𝑊𝐹𝑇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0.06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+3.507</m:t>
                              </m:r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28.952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𝑊𝐹𝑇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0.06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−7.817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𝑀𝑇𝐷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0.14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accent2"/>
                    </a:solidFill>
                    <a:latin typeface="Palatino Linotype" panose="02040502050505030304" pitchFamily="18" charset="0"/>
                  </a:rPr>
                  <a:t>	</a:t>
                </a:r>
                <a:r>
                  <a:rPr lang="en-US" sz="1200" dirty="0">
                    <a:latin typeface="Palatino Linotype" panose="02040502050505030304" pitchFamily="18" charset="0"/>
                  </a:rPr>
                  <a:t>HPS</a:t>
                </a: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 = hydroplaning speed (mph)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latin typeface="Palatino Linotype" panose="02040502050505030304" pitchFamily="18" charset="0"/>
                  </a:rPr>
                  <a:t>	SD = spin down ratio (unitless) (approx. 10% at initiation of hydroplaning)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P = tire pressure (psi)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latin typeface="Palatino Linotype" panose="02040502050505030304" pitchFamily="18" charset="0"/>
                  </a:rPr>
                  <a:t>	TD = tire tread depth (in 32</a:t>
                </a:r>
                <a:r>
                  <a:rPr lang="en-US" sz="1200" baseline="30000" dirty="0">
                    <a:latin typeface="Palatino Linotype" panose="02040502050505030304" pitchFamily="18" charset="0"/>
                  </a:rPr>
                  <a:t>nd</a:t>
                </a:r>
                <a:r>
                  <a:rPr lang="en-US" sz="1200" dirty="0">
                    <a:latin typeface="Palatino Linotype" panose="02040502050505030304" pitchFamily="18" charset="0"/>
                  </a:rPr>
                  <a:t> of an inch)</a:t>
                </a:r>
                <a:endParaRPr lang="en-US" sz="1200" dirty="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latin typeface="Palatino Linotype" panose="02040502050505030304" pitchFamily="18" charset="0"/>
                  </a:rPr>
                  <a:t>	</a:t>
                </a: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WFT = water film thickness (in)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	MTD = mean texture depth (in)</a:t>
                </a:r>
              </a:p>
              <a:p>
                <a:endParaRPr lang="en-US" sz="1800" dirty="0">
                  <a:solidFill>
                    <a:schemeClr val="accent2"/>
                  </a:solidFill>
                  <a:effectLst/>
                  <a:latin typeface="Palatino Linotype" panose="0204050205050503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icture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idx="1"/>
              </p:nvPr>
            </p:nvSpPr>
            <p:spPr>
              <a:xfrm>
                <a:off x="4649120" y="-1"/>
                <a:ext cx="7542879" cy="6409427"/>
              </a:xfrm>
              <a:blipFill>
                <a:blip r:embed="rId3"/>
                <a:stretch>
                  <a:fillRect l="-81" t="-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876" y="5003320"/>
            <a:ext cx="3467100" cy="140610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speed at which hydroplaning potential begins to increase significantly.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p&#10;&#10;AI-generated content may be incorrect.">
            <a:extLst>
              <a:ext uri="{FF2B5EF4-FFF2-40B4-BE49-F238E27FC236}">
                <a16:creationId xmlns:a16="http://schemas.microsoft.com/office/drawing/2014/main" id="{3C777471-746A-9010-AE4F-530CF3160F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1" y="1475625"/>
            <a:ext cx="8887245" cy="49984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Storm Intensity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061D5-9497-D822-BE27-B00C35F63441}"/>
              </a:ext>
            </a:extLst>
          </p:cNvPr>
          <p:cNvSpPr txBox="1"/>
          <p:nvPr/>
        </p:nvSpPr>
        <p:spPr>
          <a:xfrm>
            <a:off x="9095326" y="1561681"/>
            <a:ext cx="30352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2 inch/hour </a:t>
            </a:r>
            <a:r>
              <a:rPr lang="en-US" sz="2400" dirty="0">
                <a:latin typeface="Palatino Linotype" panose="02040502050505030304" pitchFamily="18" charset="0"/>
              </a:rPr>
              <a:t>is the recommended event for hydroplaning analysis.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2 inch/hour is generally a 10-year storm in the state of Kentucky.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0C71158-870D-1A56-7001-9934C628C3BF}"/>
              </a:ext>
            </a:extLst>
          </p:cNvPr>
          <p:cNvSpPr/>
          <p:nvPr/>
        </p:nvSpPr>
        <p:spPr>
          <a:xfrm>
            <a:off x="202865" y="3974872"/>
            <a:ext cx="1466491" cy="765035"/>
          </a:xfrm>
          <a:prstGeom prst="wedgeRectCallout">
            <a:avLst>
              <a:gd name="adj1" fmla="val 39397"/>
              <a:gd name="adj2" fmla="val 118347"/>
            </a:avLst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yr = 1.92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yr = 2.19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yr = 2.54 in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F28C498-AD0E-D2EA-8529-A7F604EF0C28}"/>
              </a:ext>
            </a:extLst>
          </p:cNvPr>
          <p:cNvSpPr/>
          <p:nvPr/>
        </p:nvSpPr>
        <p:spPr>
          <a:xfrm>
            <a:off x="3456273" y="2055675"/>
            <a:ext cx="1466491" cy="765035"/>
          </a:xfrm>
          <a:prstGeom prst="wedgeRectCallout">
            <a:avLst>
              <a:gd name="adj1" fmla="val 34118"/>
              <a:gd name="adj2" fmla="val 117715"/>
            </a:avLst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yr = 1.70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yr = 1.96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yr = 2.30 in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C86F7EFF-42EB-B48B-B1D0-4CB800DE2F9F}"/>
              </a:ext>
            </a:extLst>
          </p:cNvPr>
          <p:cNvSpPr/>
          <p:nvPr/>
        </p:nvSpPr>
        <p:spPr>
          <a:xfrm>
            <a:off x="2646565" y="4148193"/>
            <a:ext cx="1466491" cy="765035"/>
          </a:xfrm>
          <a:prstGeom prst="wedgeRectCallout">
            <a:avLst>
              <a:gd name="adj1" fmla="val 38242"/>
              <a:gd name="adj2" fmla="val 122458"/>
            </a:avLst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yr = 1.84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yr = 2.10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yr = 2.45 in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109A2A9-85AF-D5FA-9735-A081700DF462}"/>
              </a:ext>
            </a:extLst>
          </p:cNvPr>
          <p:cNvSpPr/>
          <p:nvPr/>
        </p:nvSpPr>
        <p:spPr>
          <a:xfrm>
            <a:off x="7108572" y="3298648"/>
            <a:ext cx="1466491" cy="765035"/>
          </a:xfrm>
          <a:prstGeom prst="wedgeRectCallout">
            <a:avLst>
              <a:gd name="adj1" fmla="val 33128"/>
              <a:gd name="adj2" fmla="val 116450"/>
            </a:avLst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yr = 1.57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yr = 1.83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yr = 2.20 in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F44204F-3DA1-F711-F0CB-886DE0297772}"/>
              </a:ext>
            </a:extLst>
          </p:cNvPr>
          <p:cNvSpPr/>
          <p:nvPr/>
        </p:nvSpPr>
        <p:spPr>
          <a:xfrm>
            <a:off x="4747952" y="3974871"/>
            <a:ext cx="1466491" cy="765035"/>
          </a:xfrm>
          <a:prstGeom prst="wedgeRectCallout">
            <a:avLst>
              <a:gd name="adj1" fmla="val 36427"/>
              <a:gd name="adj2" fmla="val 120561"/>
            </a:avLst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yr = 1.71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yr = 1.96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yr = 2.31 in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986F13CC-0A4B-C429-6968-7F8642D1632A}"/>
              </a:ext>
            </a:extLst>
          </p:cNvPr>
          <p:cNvSpPr/>
          <p:nvPr/>
        </p:nvSpPr>
        <p:spPr>
          <a:xfrm>
            <a:off x="6873932" y="1661841"/>
            <a:ext cx="1466491" cy="765035"/>
          </a:xfrm>
          <a:prstGeom prst="wedgeRectCallout">
            <a:avLst>
              <a:gd name="adj1" fmla="val -106176"/>
              <a:gd name="adj2" fmla="val -15753"/>
            </a:avLst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yr = 1.71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yr = 1.95 in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yr = 2.26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0C6C8F-6B01-CC75-5861-576297E62697}"/>
              </a:ext>
            </a:extLst>
          </p:cNvPr>
          <p:cNvSpPr txBox="1"/>
          <p:nvPr/>
        </p:nvSpPr>
        <p:spPr>
          <a:xfrm>
            <a:off x="483230" y="2610514"/>
            <a:ext cx="237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PF Map: Contiguous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4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Mean Texture Depth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061D5-9497-D822-BE27-B00C35F63441}"/>
              </a:ext>
            </a:extLst>
          </p:cNvPr>
          <p:cNvSpPr txBox="1"/>
          <p:nvPr/>
        </p:nvSpPr>
        <p:spPr>
          <a:xfrm>
            <a:off x="7886700" y="1507910"/>
            <a:ext cx="41092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Mean texture depth is the measure of the average depth of the surface texture (storage) of a pavement.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See chart for different MTD pavement values. </a:t>
            </a:r>
            <a:r>
              <a:rPr lang="en-US" sz="2400" dirty="0">
                <a:latin typeface="Palatino Linotype" panose="02040502050505030304" pitchFamily="18" charset="0"/>
              </a:rPr>
              <a:t>Values from NCDOT hydroplaning guidance.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391F8-871A-6FBD-8CBA-246A367B0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3808647"/>
            <a:ext cx="7149644" cy="2201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C65E47-55BB-817E-B41F-E79E25DA8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081" y="2089805"/>
            <a:ext cx="7401238" cy="12717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9ED349-57AE-E617-E5BF-5ADE8E402EFE}"/>
              </a:ext>
            </a:extLst>
          </p:cNvPr>
          <p:cNvSpPr txBox="1"/>
          <p:nvPr/>
        </p:nvSpPr>
        <p:spPr>
          <a:xfrm>
            <a:off x="196081" y="340042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2C450B-B6C9-D476-1B16-8F11990EE4D7}"/>
              </a:ext>
            </a:extLst>
          </p:cNvPr>
          <p:cNvSpPr txBox="1"/>
          <p:nvPr/>
        </p:nvSpPr>
        <p:spPr>
          <a:xfrm>
            <a:off x="1649452" y="594379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889291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14" y="258792"/>
            <a:ext cx="872331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Relating WFT and HPS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BEE168-B951-42CB-752C-69C60B77F0E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28592" r="16822" b="24083"/>
          <a:stretch/>
        </p:blipFill>
        <p:spPr>
          <a:xfrm rot="5400000">
            <a:off x="8320024" y="3118299"/>
            <a:ext cx="5348680" cy="2130728"/>
          </a:xfr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2E37E62-DA81-7375-FA03-A61EFF4C2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921530"/>
              </p:ext>
            </p:extLst>
          </p:nvPr>
        </p:nvGraphicFramePr>
        <p:xfrm>
          <a:off x="1" y="1701416"/>
          <a:ext cx="9929000" cy="51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87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600"/>
      </a:accent1>
      <a:accent2>
        <a:srgbClr val="003764"/>
      </a:accent2>
      <a:accent3>
        <a:srgbClr val="5EB3E4"/>
      </a:accent3>
      <a:accent4>
        <a:srgbClr val="7F7F7F"/>
      </a:accent4>
      <a:accent5>
        <a:srgbClr val="3A3838"/>
      </a:accent5>
      <a:accent6>
        <a:srgbClr val="D8D9D7"/>
      </a:accent6>
      <a:hlink>
        <a:srgbClr val="2F5496"/>
      </a:hlink>
      <a:folHlink>
        <a:srgbClr val="833C0B"/>
      </a:folHlink>
    </a:clrScheme>
    <a:fontScheme name="KYT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YTCtemplate-TK-Main" id="{5079439B-1F70-2A47-A72D-43CF1FB7F3A3}" vid="{75E5FD48-4F16-094F-9B4E-6C600BDA1E7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2025</Year>
    <Day xmlns="b47a5aad-adfb-4dac-9d3f-47090e67d565">Thursday</Day>
    <Speakers xmlns="b47a5aad-adfb-4dac-9d3f-47090e67d565">Cameron Brunty</Speakers>
    <Section xmlns="b47a5aad-adfb-4dac-9d3f-47090e67d565">8:00, 1:00</Sec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8" ma:contentTypeDescription="Create a new document." ma:contentTypeScope="" ma:versionID="ac7a048db13a328c88eb3bd8876552f7">
  <xsd:schema xmlns:xsd="http://www.w3.org/2001/XMLSchema" xmlns:xs="http://www.w3.org/2001/XMLSchema" xmlns:p="http://schemas.microsoft.com/office/2006/metadata/properties" xmlns:ns2="b47a5aad-adfb-4dac-9d3f-47090e67d565" xmlns:ns3="9c16dc54-5a24-4afd-a61c-664ec7eab416" targetNamespace="http://schemas.microsoft.com/office/2006/metadata/properties" ma:root="true" ma:fieldsID="05ef1fb50c3bd5231898c81644cb9619" ns2:_="" ns3:_="">
    <xsd:import namespace="b47a5aad-adfb-4dac-9d3f-47090e67d565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70A070-8F65-401D-945B-E1F108E5B9FE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c16dc54-5a24-4afd-a61c-664ec7eab416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C83A01-C0AC-456B-BD95-6E45D8FCAB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01FCF6-4D1C-4A11-AAF3-4085938273EA}"/>
</file>

<file path=docProps/app.xml><?xml version="1.0" encoding="utf-8"?>
<Properties xmlns="http://schemas.openxmlformats.org/officeDocument/2006/extended-properties" xmlns:vt="http://schemas.openxmlformats.org/officeDocument/2006/docPropsVTypes">
  <Template>Partnering Conference Hydroplaning</Template>
  <TotalTime>8666</TotalTime>
  <Words>2347</Words>
  <Application>Microsoft Office PowerPoint</Application>
  <PresentationFormat>Widescreen</PresentationFormat>
  <Paragraphs>337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 Narrow</vt:lpstr>
      <vt:lpstr>Arial</vt:lpstr>
      <vt:lpstr>Calibri</vt:lpstr>
      <vt:lpstr>Cambria Math</vt:lpstr>
      <vt:lpstr>Palatino Linotype</vt:lpstr>
      <vt:lpstr>Office Theme</vt:lpstr>
      <vt:lpstr>Hydroplaning: How Much Water Is Too Much?</vt:lpstr>
      <vt:lpstr>Presentation Agenda</vt:lpstr>
      <vt:lpstr>Rain Related Crash Data</vt:lpstr>
      <vt:lpstr>What is Hydroplaning?</vt:lpstr>
      <vt:lpstr>Water Film Thickness </vt:lpstr>
      <vt:lpstr>Hydroplaning Speed</vt:lpstr>
      <vt:lpstr>Storm Intensity</vt:lpstr>
      <vt:lpstr>Mean Texture Depth</vt:lpstr>
      <vt:lpstr>Relating WFT and HPS</vt:lpstr>
      <vt:lpstr>Speed Adjustments</vt:lpstr>
      <vt:lpstr>Relating WFT and HPS</vt:lpstr>
      <vt:lpstr>When Is Assessment Most Critical?</vt:lpstr>
      <vt:lpstr>Analysis &amp; Mitigation Process – Tool Identification</vt:lpstr>
      <vt:lpstr>Analysis &amp; Mitigation Process – Use Case</vt:lpstr>
      <vt:lpstr>Analysis &amp; Mitigation Process – Use Case</vt:lpstr>
      <vt:lpstr>Mitigation – Increase Cross Slope</vt:lpstr>
      <vt:lpstr>Mitigation – Adjust Longitudinal Slope</vt:lpstr>
      <vt:lpstr>Mitigation – Calculate Superelevation Transition</vt:lpstr>
      <vt:lpstr>Mitigation – Apply Design Memo No. 7-24</vt:lpstr>
      <vt:lpstr>Mitigation – Changing Crown/Rotation Point</vt:lpstr>
      <vt:lpstr>Mitigation – Stagger Superelevation By Lane</vt:lpstr>
      <vt:lpstr>Mitigation – Add Barriers/Inlets Between Lanes </vt:lpstr>
      <vt:lpstr>Mitigation – Changing Pavement Material</vt:lpstr>
      <vt:lpstr>PowerPoint Presentation</vt:lpstr>
      <vt:lpstr>Questions?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Brunty, Cameron R (KYTC)</dc:creator>
  <cp:lastModifiedBy>John Meyer</cp:lastModifiedBy>
  <cp:revision>6</cp:revision>
  <dcterms:created xsi:type="dcterms:W3CDTF">2025-07-14T14:51:42Z</dcterms:created>
  <dcterms:modified xsi:type="dcterms:W3CDTF">2025-09-02T21:53:20Z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